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808" r:id="rId2"/>
  </p:sldMasterIdLst>
  <p:notesMasterIdLst>
    <p:notesMasterId r:id="rId39"/>
  </p:notesMasterIdLst>
  <p:sldIdLst>
    <p:sldId id="279" r:id="rId3"/>
    <p:sldId id="319" r:id="rId4"/>
    <p:sldId id="278" r:id="rId5"/>
    <p:sldId id="308" r:id="rId6"/>
    <p:sldId id="309" r:id="rId7"/>
    <p:sldId id="310" r:id="rId8"/>
    <p:sldId id="280" r:id="rId9"/>
    <p:sldId id="289" r:id="rId10"/>
    <p:sldId id="284" r:id="rId11"/>
    <p:sldId id="312" r:id="rId12"/>
    <p:sldId id="286" r:id="rId13"/>
    <p:sldId id="263" r:id="rId14"/>
    <p:sldId id="332" r:id="rId15"/>
    <p:sldId id="313" r:id="rId16"/>
    <p:sldId id="287" r:id="rId17"/>
    <p:sldId id="294" r:id="rId18"/>
    <p:sldId id="306" r:id="rId19"/>
    <p:sldId id="305" r:id="rId20"/>
    <p:sldId id="307" r:id="rId21"/>
    <p:sldId id="293" r:id="rId22"/>
    <p:sldId id="299" r:id="rId23"/>
    <p:sldId id="317" r:id="rId24"/>
    <p:sldId id="302" r:id="rId25"/>
    <p:sldId id="323" r:id="rId26"/>
    <p:sldId id="324" r:id="rId27"/>
    <p:sldId id="325" r:id="rId28"/>
    <p:sldId id="326" r:id="rId29"/>
    <p:sldId id="327" r:id="rId30"/>
    <p:sldId id="328" r:id="rId31"/>
    <p:sldId id="329" r:id="rId32"/>
    <p:sldId id="330" r:id="rId33"/>
    <p:sldId id="285" r:id="rId34"/>
    <p:sldId id="333" r:id="rId35"/>
    <p:sldId id="322" r:id="rId36"/>
    <p:sldId id="304"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1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434" autoAdjust="0"/>
  </p:normalViewPr>
  <p:slideViewPr>
    <p:cSldViewPr>
      <p:cViewPr varScale="1">
        <p:scale>
          <a:sx n="104" d="100"/>
          <a:sy n="104" d="100"/>
        </p:scale>
        <p:origin x="176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79A48-222F-43FE-9D90-C437BBABC886}" type="datetimeFigureOut">
              <a:rPr lang="tr-TR" smtClean="0"/>
              <a:t>30.10.2018</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ACED0-5550-491E-9DCE-EC34F3EF24A9}" type="slidenum">
              <a:rPr lang="tr-TR" smtClean="0"/>
              <a:t>‹#›</a:t>
            </a:fld>
            <a:endParaRPr lang="tr-TR"/>
          </a:p>
        </p:txBody>
      </p:sp>
    </p:spTree>
    <p:extLst>
      <p:ext uri="{BB962C8B-B14F-4D97-AF65-F5344CB8AC3E}">
        <p14:creationId xmlns:p14="http://schemas.microsoft.com/office/powerpoint/2010/main" val="3642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10ACED0-5550-491E-9DCE-EC34F3EF24A9}" type="slidenum">
              <a:rPr lang="tr-TR" smtClean="0"/>
              <a:t>13</a:t>
            </a:fld>
            <a:endParaRPr lang="tr-TR"/>
          </a:p>
        </p:txBody>
      </p:sp>
    </p:spTree>
    <p:extLst>
      <p:ext uri="{BB962C8B-B14F-4D97-AF65-F5344CB8AC3E}">
        <p14:creationId xmlns:p14="http://schemas.microsoft.com/office/powerpoint/2010/main" val="251892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04406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24432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178983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40325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328711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59651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49042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80520CC-4A5C-47AF-AE41-D6DF66CD6406}" type="datetimeFigureOut">
              <a:rPr lang="tr-TR" smtClean="0"/>
              <a:t>30.10.2018</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258780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80520CC-4A5C-47AF-AE41-D6DF66CD6406}" type="datetimeFigureOut">
              <a:rPr lang="tr-TR" smtClean="0"/>
              <a:t>30.10.2018</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229882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520CC-4A5C-47AF-AE41-D6DF66CD6406}" type="datetimeFigureOut">
              <a:rPr lang="tr-TR" smtClean="0"/>
              <a:t>30.10.2018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13883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206217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1071056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534825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326538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DCB49A-F04B-45D9-81E1-7C62D0F2757F}" type="slidenum">
              <a:rPr lang="tr-TR" smtClean="0"/>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0584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87629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CB49A-F04B-45D9-81E1-7C62D0F2757F}" type="slidenum">
              <a:rPr lang="tr-TR" smtClean="0"/>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5386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53107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404831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29050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80520CC-4A5C-47AF-AE41-D6DF66CD6406}" type="datetimeFigureOut">
              <a:rPr lang="tr-TR" smtClean="0"/>
              <a:t>30.10.2018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40932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45542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633845" y="2507551"/>
            <a:ext cx="386715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629150" y="2507551"/>
            <a:ext cx="38862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80520CC-4A5C-47AF-AE41-D6DF66CD6406}" type="datetimeFigureOut">
              <a:rPr lang="tr-TR" smtClean="0"/>
              <a:t>30.10.2018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DCB49A-F04B-45D9-81E1-7C62D0F2757F}"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06820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0520CC-4A5C-47AF-AE41-D6DF66CD6406}" type="datetimeFigureOut">
              <a:rPr lang="tr-TR" smtClean="0"/>
              <a:t>30.10.2018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DCB49A-F04B-45D9-81E1-7C62D0F2757F}" type="slidenum">
              <a:rPr lang="tr-TR" smtClean="0"/>
              <a:t>‹#›</a:t>
            </a:fld>
            <a:endParaRPr lang="tr-TR"/>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328197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520CC-4A5C-47AF-AE41-D6DF66CD6406}" type="datetimeFigureOut">
              <a:rPr lang="tr-TR" smtClean="0"/>
              <a:t>30.10.2018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121418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382973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A80520CC-4A5C-47AF-AE41-D6DF66CD6406}" type="datetimeFigureOut">
              <a:rPr lang="tr-TR" smtClean="0"/>
              <a:t>30.10.2018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DCB49A-F04B-45D9-81E1-7C62D0F2757F}" type="slidenum">
              <a:rPr lang="tr-TR" smtClean="0"/>
              <a:t>‹#›</a:t>
            </a:fld>
            <a:endParaRPr lang="tr-TR"/>
          </a:p>
        </p:txBody>
      </p:sp>
    </p:spTree>
    <p:extLst>
      <p:ext uri="{BB962C8B-B14F-4D97-AF65-F5344CB8AC3E}">
        <p14:creationId xmlns:p14="http://schemas.microsoft.com/office/powerpoint/2010/main" val="217592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A80520CC-4A5C-47AF-AE41-D6DF66CD6406}" type="datetimeFigureOut">
              <a:rPr lang="tr-TR" smtClean="0"/>
              <a:t>30.10.2018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3DCB49A-F04B-45D9-81E1-7C62D0F2757F}" type="slidenum">
              <a:rPr lang="tr-TR" smtClean="0"/>
              <a:t>‹#›</a:t>
            </a:fld>
            <a:endParaRPr lang="tr-TR"/>
          </a:p>
        </p:txBody>
      </p:sp>
    </p:spTree>
    <p:extLst>
      <p:ext uri="{BB962C8B-B14F-4D97-AF65-F5344CB8AC3E}">
        <p14:creationId xmlns:p14="http://schemas.microsoft.com/office/powerpoint/2010/main" val="296746785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80520CC-4A5C-47AF-AE41-D6DF66CD6406}" type="datetimeFigureOut">
              <a:rPr lang="tr-TR" smtClean="0"/>
              <a:t>30.10.2018</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3DCB49A-F04B-45D9-81E1-7C62D0F2757F}" type="slidenum">
              <a:rPr lang="tr-TR" smtClean="0"/>
              <a:t>‹#›</a:t>
            </a:fld>
            <a:endParaRPr lang="tr-TR"/>
          </a:p>
        </p:txBody>
      </p:sp>
    </p:spTree>
    <p:extLst>
      <p:ext uri="{BB962C8B-B14F-4D97-AF65-F5344CB8AC3E}">
        <p14:creationId xmlns:p14="http://schemas.microsoft.com/office/powerpoint/2010/main" val="171602088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play.google.com/store/apps/details?id=tr.gov.eba.hesap" TargetMode="External"/><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hyperlink" Target="https://itunes.apple.com/us/app/eba/id1207256037?mt=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142" y="4917911"/>
            <a:ext cx="1966189" cy="194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20545"/>
            <a:ext cx="2736304" cy="153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a:extLst>
              <a:ext uri="{FF2B5EF4-FFF2-40B4-BE49-F238E27FC236}">
                <a16:creationId xmlns:a16="http://schemas.microsoft.com/office/drawing/2014/main" id="{23D45C1A-D96E-492A-AE71-FD0CDEEE5F63}"/>
              </a:ext>
            </a:extLst>
          </p:cNvPr>
          <p:cNvSpPr txBox="1">
            <a:spLocks/>
          </p:cNvSpPr>
          <p:nvPr/>
        </p:nvSpPr>
        <p:spPr>
          <a:xfrm>
            <a:off x="1277400" y="182413"/>
            <a:ext cx="6589200" cy="928476"/>
          </a:xfrm>
          <a:prstGeom prst="rect">
            <a:avLst/>
          </a:prstGeom>
        </p:spPr>
        <p:txBody>
          <a:bodyPr>
            <a:normAutofit fontScale="4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6000" dirty="0">
                <a:solidFill>
                  <a:srgbClr val="3399FF"/>
                </a:solidFill>
                <a:effectLst>
                  <a:outerShdw blurRad="38100" dist="38100" dir="2700000" algn="tl">
                    <a:srgbClr val="000000">
                      <a:alpha val="43137"/>
                    </a:srgbClr>
                  </a:outerShdw>
                </a:effectLst>
              </a:rPr>
              <a:t>T.C.</a:t>
            </a:r>
          </a:p>
          <a:p>
            <a:pPr algn="ctr"/>
            <a:r>
              <a:rPr lang="tr-TR" sz="6000" dirty="0">
                <a:solidFill>
                  <a:srgbClr val="3399FF"/>
                </a:solidFill>
                <a:effectLst>
                  <a:outerShdw blurRad="38100" dist="38100" dir="2700000" algn="tl">
                    <a:srgbClr val="000000">
                      <a:alpha val="43137"/>
                    </a:srgbClr>
                  </a:outerShdw>
                </a:effectLst>
              </a:rPr>
              <a:t>SERİK KAYMAKAMLIĞI</a:t>
            </a:r>
          </a:p>
          <a:p>
            <a:pPr algn="ctr"/>
            <a:r>
              <a:rPr lang="tr-TR" sz="6000" dirty="0">
                <a:solidFill>
                  <a:srgbClr val="3399FF"/>
                </a:solidFill>
                <a:effectLst>
                  <a:outerShdw blurRad="38100" dist="38100" dir="2700000" algn="tl">
                    <a:srgbClr val="000000">
                      <a:alpha val="43137"/>
                    </a:srgbClr>
                  </a:outerShdw>
                </a:effectLst>
              </a:rPr>
              <a:t>İlçe Milli Eğitim Müdürlüğü</a:t>
            </a:r>
          </a:p>
        </p:txBody>
      </p:sp>
      <p:sp>
        <p:nvSpPr>
          <p:cNvPr id="6" name="Başlık 1">
            <a:extLst>
              <a:ext uri="{FF2B5EF4-FFF2-40B4-BE49-F238E27FC236}">
                <a16:creationId xmlns:a16="http://schemas.microsoft.com/office/drawing/2014/main" id="{D82F53D8-A39B-4379-AB59-7AC7179FE4A1}"/>
              </a:ext>
            </a:extLst>
          </p:cNvPr>
          <p:cNvSpPr txBox="1">
            <a:spLocks/>
          </p:cNvSpPr>
          <p:nvPr/>
        </p:nvSpPr>
        <p:spPr>
          <a:xfrm>
            <a:off x="395536" y="1110890"/>
            <a:ext cx="8208912" cy="185319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6000" dirty="0">
                <a:solidFill>
                  <a:srgbClr val="FF3F1F"/>
                </a:solidFill>
                <a:effectLst>
                  <a:outerShdw blurRad="38100" dist="38100" dir="2700000" algn="tl">
                    <a:srgbClr val="000000">
                      <a:alpha val="43137"/>
                    </a:srgbClr>
                  </a:outerShdw>
                </a:effectLst>
              </a:rPr>
              <a:t>25 EKİM 2018 EBA DERS KONULU TOPLANTI</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21" y="2964086"/>
            <a:ext cx="7510805" cy="249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46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26"/>
            <a:ext cx="4716016" cy="6843674"/>
          </a:xfrm>
          <a:prstGeom prst="rect">
            <a:avLst/>
          </a:prstGeom>
        </p:spPr>
      </p:pic>
      <p:pic>
        <p:nvPicPr>
          <p:cNvPr id="4" name="Resim 3">
            <a:extLst>
              <a:ext uri="{FF2B5EF4-FFF2-40B4-BE49-F238E27FC236}">
                <a16:creationId xmlns:a16="http://schemas.microsoft.com/office/drawing/2014/main" id="{EBD91AEA-E471-47D2-AC3E-5B9328521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828" y="14326"/>
            <a:ext cx="4408351" cy="6843674"/>
          </a:xfrm>
          <a:prstGeom prst="rect">
            <a:avLst/>
          </a:prstGeom>
        </p:spPr>
      </p:pic>
      <p:sp>
        <p:nvSpPr>
          <p:cNvPr id="6" name="Ok: Sağ 5">
            <a:extLst>
              <a:ext uri="{FF2B5EF4-FFF2-40B4-BE49-F238E27FC236}">
                <a16:creationId xmlns:a16="http://schemas.microsoft.com/office/drawing/2014/main" id="{D68CEB89-CCF3-4DC3-B838-DB63F9D36801}"/>
              </a:ext>
            </a:extLst>
          </p:cNvPr>
          <p:cNvSpPr/>
          <p:nvPr/>
        </p:nvSpPr>
        <p:spPr>
          <a:xfrm>
            <a:off x="3131840" y="885254"/>
            <a:ext cx="576064" cy="234765"/>
          </a:xfrm>
          <a:prstGeom prst="rightArrow">
            <a:avLst>
              <a:gd name="adj1" fmla="val 443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ln w="0"/>
              <a:solidFill>
                <a:schemeClr val="accent1"/>
              </a:solidFill>
              <a:effectLst>
                <a:outerShdw blurRad="38100" dist="25400" dir="5400000" algn="ctr" rotWithShape="0">
                  <a:srgbClr val="6E747A">
                    <a:alpha val="43000"/>
                  </a:srgbClr>
                </a:outerShdw>
              </a:effectLst>
            </a:endParaRPr>
          </a:p>
        </p:txBody>
      </p:sp>
      <p:sp>
        <p:nvSpPr>
          <p:cNvPr id="7" name="Metin kutusu 6">
            <a:extLst>
              <a:ext uri="{FF2B5EF4-FFF2-40B4-BE49-F238E27FC236}">
                <a16:creationId xmlns:a16="http://schemas.microsoft.com/office/drawing/2014/main" id="{F3E1452D-F316-4939-9DCC-7B8B2D2FF5ED}"/>
              </a:ext>
            </a:extLst>
          </p:cNvPr>
          <p:cNvSpPr txBox="1"/>
          <p:nvPr/>
        </p:nvSpPr>
        <p:spPr>
          <a:xfrm>
            <a:off x="0" y="817971"/>
            <a:ext cx="3131840" cy="369332"/>
          </a:xfrm>
          <a:prstGeom prst="rect">
            <a:avLst/>
          </a:prstGeom>
          <a:noFill/>
        </p:spPr>
        <p:txBody>
          <a:bodyPr wrap="square" rtlCol="0">
            <a:spAutoFit/>
          </a:bodyPr>
          <a:lstStyle/>
          <a:p>
            <a:r>
              <a:rPr lang="tr-TR" dirty="0">
                <a:solidFill>
                  <a:srgbClr val="FF0000"/>
                </a:solidFill>
              </a:rPr>
              <a:t>Profilim sekmesine tıklayınız</a:t>
            </a:r>
          </a:p>
        </p:txBody>
      </p:sp>
      <p:sp>
        <p:nvSpPr>
          <p:cNvPr id="8" name="Ok: Sağ 7">
            <a:extLst>
              <a:ext uri="{FF2B5EF4-FFF2-40B4-BE49-F238E27FC236}">
                <a16:creationId xmlns:a16="http://schemas.microsoft.com/office/drawing/2014/main" id="{3ED5ED3F-F945-488E-898F-6B3192AF0846}"/>
              </a:ext>
            </a:extLst>
          </p:cNvPr>
          <p:cNvSpPr/>
          <p:nvPr/>
        </p:nvSpPr>
        <p:spPr>
          <a:xfrm rot="16200000">
            <a:off x="5566900" y="2695708"/>
            <a:ext cx="1217423" cy="249160"/>
          </a:xfrm>
          <a:prstGeom prst="rightArrow">
            <a:avLst>
              <a:gd name="adj1" fmla="val 443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ln w="0"/>
              <a:solidFill>
                <a:schemeClr val="accent1"/>
              </a:solidFill>
              <a:effectLst>
                <a:outerShdw blurRad="38100" dist="25400" dir="5400000" algn="ctr" rotWithShape="0">
                  <a:srgbClr val="6E747A">
                    <a:alpha val="43000"/>
                  </a:srgbClr>
                </a:outerShdw>
              </a:effectLst>
            </a:endParaRPr>
          </a:p>
        </p:txBody>
      </p:sp>
      <p:sp>
        <p:nvSpPr>
          <p:cNvPr id="9" name="Metin kutusu 8">
            <a:extLst>
              <a:ext uri="{FF2B5EF4-FFF2-40B4-BE49-F238E27FC236}">
                <a16:creationId xmlns:a16="http://schemas.microsoft.com/office/drawing/2014/main" id="{DF0E9AC0-5019-4956-8B33-B0E0C89DA711}"/>
              </a:ext>
            </a:extLst>
          </p:cNvPr>
          <p:cNvSpPr txBox="1"/>
          <p:nvPr/>
        </p:nvSpPr>
        <p:spPr>
          <a:xfrm>
            <a:off x="6051032" y="3601691"/>
            <a:ext cx="2987824" cy="1200329"/>
          </a:xfrm>
          <a:prstGeom prst="rect">
            <a:avLst/>
          </a:prstGeom>
          <a:noFill/>
        </p:spPr>
        <p:txBody>
          <a:bodyPr wrap="square" rtlCol="0">
            <a:spAutoFit/>
          </a:bodyPr>
          <a:lstStyle/>
          <a:p>
            <a:r>
              <a:rPr lang="tr-TR" dirty="0">
                <a:solidFill>
                  <a:srgbClr val="FF0000"/>
                </a:solidFill>
              </a:rPr>
              <a:t>Güncelle butonuna tıklayınız. Ardından ‘BAŞARILI’ menüsü gelecektir. ‘Tamam’ butonuna tıklayınız.</a:t>
            </a:r>
          </a:p>
        </p:txBody>
      </p:sp>
    </p:spTree>
    <p:extLst>
      <p:ext uri="{BB962C8B-B14F-4D97-AF65-F5344CB8AC3E}">
        <p14:creationId xmlns:p14="http://schemas.microsoft.com/office/powerpoint/2010/main" val="286249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95300" y="692696"/>
            <a:ext cx="7632848" cy="2880320"/>
          </a:xfrm>
        </p:spPr>
        <p:txBody>
          <a:bodyPr>
            <a:noAutofit/>
          </a:bodyPr>
          <a:lstStyle/>
          <a:p>
            <a:pPr algn="l"/>
            <a:r>
              <a:rPr lang="tr-TR" sz="3600" dirty="0"/>
              <a:t>(Kurum Müdürü) EBA Ders öğretmen grubunu güncelleyerek, kurum içindeki duyuruları, etkinlikleri EBA Ders üzerinden paylaşmak için;</a:t>
            </a:r>
            <a:br>
              <a:rPr lang="tr-TR" sz="3600" dirty="0"/>
            </a:br>
            <a:endParaRPr lang="tr-TR" sz="3600" dirty="0"/>
          </a:p>
        </p:txBody>
      </p:sp>
      <p:sp>
        <p:nvSpPr>
          <p:cNvPr id="3" name="İçerik Yer Tutucusu 2"/>
          <p:cNvSpPr>
            <a:spLocks noGrp="1"/>
          </p:cNvSpPr>
          <p:nvPr>
            <p:ph sz="half" idx="1"/>
          </p:nvPr>
        </p:nvSpPr>
        <p:spPr>
          <a:xfrm>
            <a:off x="1395300" y="4077072"/>
            <a:ext cx="7128792" cy="2088232"/>
          </a:xfrm>
        </p:spPr>
        <p:txBody>
          <a:bodyPr/>
          <a:lstStyle/>
          <a:p>
            <a:pPr marL="0" indent="0">
              <a:buNone/>
            </a:pPr>
            <a:r>
              <a:rPr lang="tr-TR" sz="2400" b="1" dirty="0"/>
              <a:t>Kurum müdürünün kişisel (T.C. Kimlik No, Şifre)           MEBBİS şifresi ile EBA </a:t>
            </a:r>
            <a:r>
              <a:rPr lang="tr-TR" sz="2400" b="1" dirty="0" err="1"/>
              <a:t>Ders’e</a:t>
            </a:r>
            <a:r>
              <a:rPr lang="tr-TR" sz="2400" b="1" dirty="0"/>
              <a:t> giriş yapmanız gerekmektedir.</a:t>
            </a:r>
          </a:p>
          <a:p>
            <a:endParaRPr lang="tr-TR" dirty="0"/>
          </a:p>
        </p:txBody>
      </p:sp>
    </p:spTree>
    <p:extLst>
      <p:ext uri="{BB962C8B-B14F-4D97-AF65-F5344CB8AC3E}">
        <p14:creationId xmlns:p14="http://schemas.microsoft.com/office/powerpoint/2010/main" val="41468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93" y="-99392"/>
            <a:ext cx="48077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8DD9606-131B-48F6-9F99-69D7C39E4E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9849" y="0"/>
            <a:ext cx="43120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k: Sağ 1">
            <a:extLst>
              <a:ext uri="{FF2B5EF4-FFF2-40B4-BE49-F238E27FC236}">
                <a16:creationId xmlns:a16="http://schemas.microsoft.com/office/drawing/2014/main" id="{9D32435E-6FF9-459C-AE90-E3F74495C615}"/>
              </a:ext>
            </a:extLst>
          </p:cNvPr>
          <p:cNvSpPr/>
          <p:nvPr/>
        </p:nvSpPr>
        <p:spPr>
          <a:xfrm>
            <a:off x="2771800" y="539388"/>
            <a:ext cx="1296144"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AC6E03C9-DD9B-475A-91F0-48FA42646FE1}"/>
              </a:ext>
            </a:extLst>
          </p:cNvPr>
          <p:cNvSpPr txBox="1"/>
          <p:nvPr/>
        </p:nvSpPr>
        <p:spPr>
          <a:xfrm>
            <a:off x="827584" y="539388"/>
            <a:ext cx="2740484" cy="307777"/>
          </a:xfrm>
          <a:prstGeom prst="rect">
            <a:avLst/>
          </a:prstGeom>
          <a:noFill/>
        </p:spPr>
        <p:txBody>
          <a:bodyPr wrap="square" rtlCol="0">
            <a:spAutoFit/>
          </a:bodyPr>
          <a:lstStyle/>
          <a:p>
            <a:r>
              <a:rPr lang="tr-TR" sz="1400" b="1" dirty="0">
                <a:solidFill>
                  <a:schemeClr val="accent2"/>
                </a:solidFill>
              </a:rPr>
              <a:t>1- Giriş için tıklayınız</a:t>
            </a:r>
          </a:p>
        </p:txBody>
      </p:sp>
      <p:sp>
        <p:nvSpPr>
          <p:cNvPr id="6" name="Metin kutusu 5">
            <a:extLst>
              <a:ext uri="{FF2B5EF4-FFF2-40B4-BE49-F238E27FC236}">
                <a16:creationId xmlns:a16="http://schemas.microsoft.com/office/drawing/2014/main" id="{43FAAC9B-32C3-4481-B18E-2E820CD8465D}"/>
              </a:ext>
            </a:extLst>
          </p:cNvPr>
          <p:cNvSpPr txBox="1"/>
          <p:nvPr/>
        </p:nvSpPr>
        <p:spPr>
          <a:xfrm>
            <a:off x="4724785" y="2767522"/>
            <a:ext cx="2376264" cy="646331"/>
          </a:xfrm>
          <a:prstGeom prst="rect">
            <a:avLst/>
          </a:prstGeom>
          <a:noFill/>
        </p:spPr>
        <p:txBody>
          <a:bodyPr wrap="square" rtlCol="0">
            <a:spAutoFit/>
          </a:bodyPr>
          <a:lstStyle/>
          <a:p>
            <a:r>
              <a:rPr lang="tr-TR" b="1" dirty="0">
                <a:solidFill>
                  <a:schemeClr val="accent2"/>
                </a:solidFill>
              </a:rPr>
              <a:t>2-MEBBİS Bilgileri ile Giriş için tıklayınız</a:t>
            </a:r>
          </a:p>
        </p:txBody>
      </p:sp>
      <p:sp>
        <p:nvSpPr>
          <p:cNvPr id="7" name="Ok: Sağ 6">
            <a:extLst>
              <a:ext uri="{FF2B5EF4-FFF2-40B4-BE49-F238E27FC236}">
                <a16:creationId xmlns:a16="http://schemas.microsoft.com/office/drawing/2014/main" id="{8461BC0E-94D9-41D4-A112-F14745EC5A3C}"/>
              </a:ext>
            </a:extLst>
          </p:cNvPr>
          <p:cNvSpPr/>
          <p:nvPr/>
        </p:nvSpPr>
        <p:spPr>
          <a:xfrm>
            <a:off x="7029041" y="2878178"/>
            <a:ext cx="639303" cy="2627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37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t="18095" b="5710"/>
          <a:stretch/>
        </p:blipFill>
        <p:spPr>
          <a:xfrm>
            <a:off x="0" y="123008"/>
            <a:ext cx="9144000" cy="6618360"/>
          </a:xfrm>
          <a:prstGeom prst="rect">
            <a:avLst/>
          </a:prstGeom>
        </p:spPr>
      </p:pic>
      <p:sp>
        <p:nvSpPr>
          <p:cNvPr id="4" name="Ok: Sağ 3">
            <a:extLst>
              <a:ext uri="{FF2B5EF4-FFF2-40B4-BE49-F238E27FC236}">
                <a16:creationId xmlns:a16="http://schemas.microsoft.com/office/drawing/2014/main" id="{6A6A03A5-8C57-467C-8A6C-952285FABB80}"/>
              </a:ext>
            </a:extLst>
          </p:cNvPr>
          <p:cNvSpPr/>
          <p:nvPr/>
        </p:nvSpPr>
        <p:spPr>
          <a:xfrm rot="10800000">
            <a:off x="1619672" y="1284338"/>
            <a:ext cx="432048"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Metin kutusu 4">
            <a:extLst>
              <a:ext uri="{FF2B5EF4-FFF2-40B4-BE49-F238E27FC236}">
                <a16:creationId xmlns:a16="http://schemas.microsoft.com/office/drawing/2014/main" id="{C5FDF8BC-7A59-4BD1-8720-C1626882B196}"/>
              </a:ext>
            </a:extLst>
          </p:cNvPr>
          <p:cNvSpPr txBox="1"/>
          <p:nvPr/>
        </p:nvSpPr>
        <p:spPr>
          <a:xfrm>
            <a:off x="2051720" y="1303593"/>
            <a:ext cx="3744416" cy="307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CACE3"/>
                </a:solidFill>
                <a:effectLst/>
                <a:uLnTx/>
                <a:uFillTx/>
                <a:latin typeface="Century Gothic"/>
                <a:ea typeface="+mn-ea"/>
                <a:cs typeface="+mn-cs"/>
              </a:rPr>
              <a:t>3- SINIFLARIM VE GRUPLARIMA TIKLAYINIZ</a:t>
            </a:r>
          </a:p>
        </p:txBody>
      </p:sp>
      <p:sp>
        <p:nvSpPr>
          <p:cNvPr id="6" name="Ok: Sağ 5">
            <a:extLst>
              <a:ext uri="{FF2B5EF4-FFF2-40B4-BE49-F238E27FC236}">
                <a16:creationId xmlns:a16="http://schemas.microsoft.com/office/drawing/2014/main" id="{CEF3BD3D-929F-4B86-ACF3-FE84F6DA9E88}"/>
              </a:ext>
            </a:extLst>
          </p:cNvPr>
          <p:cNvSpPr/>
          <p:nvPr/>
        </p:nvSpPr>
        <p:spPr>
          <a:xfrm rot="5400000">
            <a:off x="2891285" y="2173787"/>
            <a:ext cx="307777"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Metin kutusu 6">
            <a:extLst>
              <a:ext uri="{FF2B5EF4-FFF2-40B4-BE49-F238E27FC236}">
                <a16:creationId xmlns:a16="http://schemas.microsoft.com/office/drawing/2014/main" id="{9D69A162-FD56-4025-BF54-67FB4F548518}"/>
              </a:ext>
            </a:extLst>
          </p:cNvPr>
          <p:cNvSpPr txBox="1"/>
          <p:nvPr/>
        </p:nvSpPr>
        <p:spPr>
          <a:xfrm>
            <a:off x="3203848" y="2152302"/>
            <a:ext cx="3744416" cy="3077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CACE3"/>
                </a:solidFill>
                <a:effectLst/>
                <a:uLnTx/>
                <a:uFillTx/>
                <a:latin typeface="Century Gothic"/>
                <a:ea typeface="+mn-ea"/>
                <a:cs typeface="+mn-cs"/>
              </a:rPr>
              <a:t>4- GRUPLAR’A TIKLAYINIZ</a:t>
            </a:r>
          </a:p>
        </p:txBody>
      </p:sp>
      <p:sp>
        <p:nvSpPr>
          <p:cNvPr id="9" name="Ok: Sağ 8">
            <a:extLst>
              <a:ext uri="{FF2B5EF4-FFF2-40B4-BE49-F238E27FC236}">
                <a16:creationId xmlns:a16="http://schemas.microsoft.com/office/drawing/2014/main" id="{EB33AB94-FA3C-422E-988E-1FA82D6312EA}"/>
              </a:ext>
            </a:extLst>
          </p:cNvPr>
          <p:cNvSpPr/>
          <p:nvPr/>
        </p:nvSpPr>
        <p:spPr>
          <a:xfrm rot="10800000">
            <a:off x="4086195" y="2886099"/>
            <a:ext cx="2501119" cy="139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Metin kutusu 9">
            <a:extLst>
              <a:ext uri="{FF2B5EF4-FFF2-40B4-BE49-F238E27FC236}">
                <a16:creationId xmlns:a16="http://schemas.microsoft.com/office/drawing/2014/main" id="{10C54007-8D04-4E07-958F-83DBEDC14D9A}"/>
              </a:ext>
            </a:extLst>
          </p:cNvPr>
          <p:cNvSpPr txBox="1"/>
          <p:nvPr/>
        </p:nvSpPr>
        <p:spPr>
          <a:xfrm>
            <a:off x="6588224" y="2791382"/>
            <a:ext cx="151125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CACE3"/>
                </a:solidFill>
                <a:effectLst/>
                <a:uLnTx/>
                <a:uFillTx/>
                <a:latin typeface="Century Gothic"/>
                <a:ea typeface="+mn-ea"/>
                <a:cs typeface="+mn-cs"/>
              </a:rPr>
              <a:t>5- YENİLEME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CACE3"/>
                </a:solidFill>
                <a:effectLst/>
                <a:uLnTx/>
                <a:uFillTx/>
                <a:latin typeface="Century Gothic"/>
                <a:ea typeface="+mn-ea"/>
                <a:cs typeface="+mn-cs"/>
              </a:rPr>
              <a:t> BUTONUNA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1CACE3"/>
                </a:solidFill>
                <a:effectLst/>
                <a:uLnTx/>
                <a:uFillTx/>
                <a:latin typeface="Century Gothic"/>
                <a:ea typeface="+mn-ea"/>
                <a:cs typeface="+mn-cs"/>
              </a:rPr>
              <a:t> TIKLAYINIZ</a:t>
            </a:r>
          </a:p>
        </p:txBody>
      </p:sp>
      <p:sp>
        <p:nvSpPr>
          <p:cNvPr id="12" name="Oval 11">
            <a:extLst>
              <a:ext uri="{FF2B5EF4-FFF2-40B4-BE49-F238E27FC236}">
                <a16:creationId xmlns:a16="http://schemas.microsoft.com/office/drawing/2014/main" id="{E942444B-7FC2-4969-8B54-F80B08C1D9F1}"/>
              </a:ext>
            </a:extLst>
          </p:cNvPr>
          <p:cNvSpPr/>
          <p:nvPr/>
        </p:nvSpPr>
        <p:spPr>
          <a:xfrm>
            <a:off x="2051720" y="3429000"/>
            <a:ext cx="647163"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Ok: Sağ 12">
            <a:extLst>
              <a:ext uri="{FF2B5EF4-FFF2-40B4-BE49-F238E27FC236}">
                <a16:creationId xmlns:a16="http://schemas.microsoft.com/office/drawing/2014/main" id="{4769C422-40C8-4BEC-A7DD-1EECBB901C08}"/>
              </a:ext>
            </a:extLst>
          </p:cNvPr>
          <p:cNvSpPr/>
          <p:nvPr/>
        </p:nvSpPr>
        <p:spPr>
          <a:xfrm rot="5400000">
            <a:off x="2188051" y="3993191"/>
            <a:ext cx="374500"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Metin kutusu 13">
            <a:extLst>
              <a:ext uri="{FF2B5EF4-FFF2-40B4-BE49-F238E27FC236}">
                <a16:creationId xmlns:a16="http://schemas.microsoft.com/office/drawing/2014/main" id="{238EA1F7-8EBD-47A4-9A06-4361AAC36570}"/>
              </a:ext>
            </a:extLst>
          </p:cNvPr>
          <p:cNvSpPr txBox="1"/>
          <p:nvPr/>
        </p:nvSpPr>
        <p:spPr>
          <a:xfrm>
            <a:off x="1779940" y="4186218"/>
            <a:ext cx="7113628" cy="2616101"/>
          </a:xfrm>
          <a:prstGeom prst="rect">
            <a:avLst/>
          </a:prstGeom>
          <a:noFill/>
        </p:spPr>
        <p:txBody>
          <a:bodyPr wrap="square" rtlCol="0">
            <a:spAutoFit/>
          </a:bodyPr>
          <a:lstStyle/>
          <a:p>
            <a:pPr lvl="0" algn="just">
              <a:defRPr/>
            </a:pPr>
            <a:r>
              <a:rPr kumimoji="0" lang="tr-TR" sz="1600" b="1" i="0" u="none" strike="noStrike" kern="1200" cap="none" spc="0" normalizeH="0" baseline="0" noProof="0" dirty="0">
                <a:ln>
                  <a:noFill/>
                </a:ln>
                <a:solidFill>
                  <a:srgbClr val="002060"/>
                </a:solidFill>
                <a:effectLst/>
                <a:uLnTx/>
                <a:uFillTx/>
                <a:latin typeface="Century Gothic"/>
                <a:ea typeface="+mn-ea"/>
                <a:cs typeface="+mn-cs"/>
              </a:rPr>
              <a:t>6- Kurumuzdaki Tüm Personel Sayısı (Okul Müdürü, Müdür Yardımcısı ve Öğretmenlerin) sayısını kontrol ediniz. (Tüm Personel Bilgilerini Güncelle  işlemi yaptığı zaman </a:t>
            </a:r>
            <a:r>
              <a:rPr kumimoji="0" lang="tr-TR" sz="1600" b="1" i="0" u="sng" strike="noStrike" kern="1200" cap="none" spc="0" normalizeH="0" baseline="0" noProof="0" dirty="0">
                <a:ln>
                  <a:noFill/>
                </a:ln>
                <a:solidFill>
                  <a:srgbClr val="002060"/>
                </a:solidFill>
                <a:effectLst/>
                <a:uLnTx/>
                <a:uFillTx/>
                <a:latin typeface="Century Gothic"/>
                <a:ea typeface="+mn-ea"/>
                <a:cs typeface="+mn-cs"/>
              </a:rPr>
              <a:t>Üye sayısı</a:t>
            </a:r>
            <a:r>
              <a:rPr kumimoji="0" lang="tr-TR" sz="1600" b="1" i="0" u="none" strike="noStrike" kern="1200" cap="none" spc="0" normalizeH="0" baseline="0" noProof="0" dirty="0">
                <a:ln>
                  <a:noFill/>
                </a:ln>
                <a:solidFill>
                  <a:srgbClr val="002060"/>
                </a:solidFill>
                <a:effectLst/>
                <a:uLnTx/>
                <a:uFillTx/>
                <a:latin typeface="Century Gothic"/>
                <a:ea typeface="+mn-ea"/>
                <a:cs typeface="+mn-cs"/>
              </a:rPr>
              <a:t> Okuldaki Personel Sayısına </a:t>
            </a:r>
            <a:r>
              <a:rPr kumimoji="0" lang="tr-TR" sz="1600" b="1" i="0" u="sng" strike="noStrike" kern="1200" cap="none" spc="0" normalizeH="0" baseline="0" noProof="0" dirty="0">
                <a:ln>
                  <a:noFill/>
                </a:ln>
                <a:solidFill>
                  <a:srgbClr val="002060"/>
                </a:solidFill>
                <a:effectLst/>
                <a:uLnTx/>
                <a:uFillTx/>
                <a:latin typeface="Century Gothic"/>
                <a:ea typeface="+mn-ea"/>
                <a:cs typeface="+mn-cs"/>
              </a:rPr>
              <a:t>eşit</a:t>
            </a:r>
            <a:r>
              <a:rPr kumimoji="0" lang="tr-TR" sz="1600" b="1" i="0" u="none" strike="noStrike" kern="1200" cap="none" spc="0" normalizeH="0" baseline="0" noProof="0" dirty="0">
                <a:ln>
                  <a:noFill/>
                </a:ln>
                <a:solidFill>
                  <a:srgbClr val="002060"/>
                </a:solidFill>
                <a:effectLst/>
                <a:uLnTx/>
                <a:uFillTx/>
                <a:latin typeface="Century Gothic"/>
                <a:ea typeface="+mn-ea"/>
                <a:cs typeface="+mn-cs"/>
              </a:rPr>
              <a:t> olacaktır</a:t>
            </a:r>
            <a:r>
              <a:rPr kumimoji="0" lang="tr-TR" sz="1600" b="1" i="0" u="sng" strike="noStrike" kern="1200" cap="none" spc="0" normalizeH="0" baseline="0" noProof="0" dirty="0">
                <a:ln>
                  <a:noFill/>
                </a:ln>
                <a:solidFill>
                  <a:srgbClr val="002060"/>
                </a:solidFill>
                <a:effectLst/>
                <a:uLnTx/>
                <a:uFillTx/>
                <a:latin typeface="Century Gothic"/>
                <a:ea typeface="+mn-ea"/>
                <a:cs typeface="+mn-cs"/>
              </a:rPr>
              <a:t>. Eğer halen üye sayısında tutarsızlık var ise </a:t>
            </a:r>
            <a:r>
              <a:rPr kumimoji="0" lang="tr-TR" sz="1600" b="1" i="0" u="none" strike="noStrike" kern="1200" cap="none" spc="0" normalizeH="0" baseline="0" noProof="0" dirty="0">
                <a:ln>
                  <a:noFill/>
                </a:ln>
                <a:solidFill>
                  <a:srgbClr val="002060"/>
                </a:solidFill>
                <a:effectLst/>
                <a:uLnTx/>
                <a:uFillTx/>
                <a:latin typeface="Century Gothic"/>
                <a:ea typeface="+mn-ea"/>
                <a:cs typeface="+mn-cs"/>
              </a:rPr>
              <a:t>Bakanlığımız </a:t>
            </a:r>
            <a:r>
              <a:rPr kumimoji="0" lang="tr-TR" sz="1600" b="1" i="0" u="none" strike="noStrike" kern="1200" cap="none" spc="0" normalizeH="0" baseline="0" noProof="0" dirty="0" err="1">
                <a:ln>
                  <a:noFill/>
                </a:ln>
                <a:solidFill>
                  <a:srgbClr val="002060"/>
                </a:solidFill>
                <a:effectLst/>
                <a:uLnTx/>
                <a:uFillTx/>
                <a:latin typeface="Century Gothic"/>
                <a:ea typeface="+mn-ea"/>
                <a:cs typeface="+mn-cs"/>
              </a:rPr>
              <a:t>SERVER’larından</a:t>
            </a:r>
            <a:r>
              <a:rPr kumimoji="0" lang="tr-TR" sz="1600" b="1" i="0" u="none" strike="noStrike" kern="1200" cap="none" spc="0" normalizeH="0" baseline="0" noProof="0" dirty="0">
                <a:ln>
                  <a:noFill/>
                </a:ln>
                <a:solidFill>
                  <a:srgbClr val="002060"/>
                </a:solidFill>
                <a:effectLst/>
                <a:uLnTx/>
                <a:uFillTx/>
                <a:latin typeface="Century Gothic"/>
                <a:ea typeface="+mn-ea"/>
                <a:cs typeface="+mn-cs"/>
              </a:rPr>
              <a:t> kaynaklı olabilir. Bu durumda Okul-Kurum Yöneticileri Kurumdaki tüm personel sayısını baz alacak, ‘gruptaki üye’ sayısını dikkate alınmayacaktır.  Ayrıca okuldaki tüm personelin EBA girişlerinin tamamlanmasından sorumlu olacaktır. Tüm personelin</a:t>
            </a:r>
            <a:r>
              <a:rPr lang="tr-TR" sz="1600" b="1" dirty="0">
                <a:solidFill>
                  <a:srgbClr val="002060"/>
                </a:solidFill>
              </a:rPr>
              <a:t>           </a:t>
            </a:r>
            <a:r>
              <a:rPr lang="tr-TR" b="1" u="sng" dirty="0">
                <a:solidFill>
                  <a:srgbClr val="002060"/>
                </a:solidFill>
              </a:rPr>
              <a:t>16 Kasım 2018 </a:t>
            </a:r>
            <a:r>
              <a:rPr lang="tr-TR" sz="1600" b="1" dirty="0">
                <a:solidFill>
                  <a:srgbClr val="002060"/>
                </a:solidFill>
              </a:rPr>
              <a:t>tarihine kadar kendi branşları ile ilgili içerik (tarama testi, konu anlatımı </a:t>
            </a:r>
            <a:r>
              <a:rPr lang="tr-TR" sz="1600" b="1" dirty="0" err="1">
                <a:solidFill>
                  <a:srgbClr val="002060"/>
                </a:solidFill>
              </a:rPr>
              <a:t>vb</a:t>
            </a:r>
            <a:r>
              <a:rPr lang="tr-TR" sz="1600" b="1" dirty="0">
                <a:solidFill>
                  <a:srgbClr val="002060"/>
                </a:solidFill>
              </a:rPr>
              <a:t>…) paylaşım yapması gerekmektedir. </a:t>
            </a:r>
            <a:endParaRPr kumimoji="0" lang="tr-TR" sz="1600" b="1" i="0" u="none" strike="noStrike" kern="1200" cap="none" spc="0" normalizeH="0" baseline="0" noProof="0" dirty="0">
              <a:ln>
                <a:noFill/>
              </a:ln>
              <a:solidFill>
                <a:srgbClr val="002060"/>
              </a:solidFill>
              <a:effectLst/>
              <a:uLnTx/>
              <a:uFillTx/>
              <a:latin typeface="Century Gothic"/>
              <a:ea typeface="+mn-ea"/>
              <a:cs typeface="+mn-cs"/>
            </a:endParaRPr>
          </a:p>
        </p:txBody>
      </p:sp>
    </p:spTree>
    <p:extLst>
      <p:ext uri="{BB962C8B-B14F-4D97-AF65-F5344CB8AC3E}">
        <p14:creationId xmlns:p14="http://schemas.microsoft.com/office/powerpoint/2010/main" val="85517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11152" y="620688"/>
            <a:ext cx="7632848" cy="1938992"/>
          </a:xfrm>
          <a:prstGeom prst="rect">
            <a:avLst/>
          </a:prstGeom>
        </p:spPr>
        <p:txBody>
          <a:bodyPr wrap="square">
            <a:spAutoFit/>
          </a:bodyPr>
          <a:lstStyle/>
          <a:p>
            <a:r>
              <a:rPr lang="tr-TR" sz="2400" dirty="0"/>
              <a:t>EBA </a:t>
            </a:r>
            <a:r>
              <a:rPr lang="tr-TR" sz="2400" dirty="0" err="1"/>
              <a:t>DERS’e</a:t>
            </a:r>
            <a:r>
              <a:rPr lang="tr-TR" sz="2400" dirty="0"/>
              <a:t> giriş yapıldıktan sonra                      </a:t>
            </a:r>
            <a:r>
              <a:rPr lang="tr-TR" sz="2400" dirty="0">
                <a:solidFill>
                  <a:schemeClr val="accent2"/>
                </a:solidFill>
              </a:rPr>
              <a:t>SINIFLARIM VE GRUPLARIM </a:t>
            </a:r>
            <a:r>
              <a:rPr lang="tr-TR" sz="2400" dirty="0"/>
              <a:t>kısmından dersine girdiğiniz şubeleri  ekleyip-çıkartabilirsiniz. </a:t>
            </a:r>
          </a:p>
          <a:p>
            <a:r>
              <a:rPr lang="tr-TR" sz="2400" dirty="0">
                <a:solidFill>
                  <a:schemeClr val="accent2"/>
                </a:solidFill>
              </a:rPr>
              <a:t>(Tüm Öğretmenler İçin Derse Girilen </a:t>
            </a:r>
            <a:r>
              <a:rPr lang="tr-TR" sz="2400" dirty="0" err="1">
                <a:solidFill>
                  <a:schemeClr val="accent2"/>
                </a:solidFill>
              </a:rPr>
              <a:t>Sınıf,Şube</a:t>
            </a:r>
            <a:r>
              <a:rPr lang="tr-TR" sz="2400" dirty="0">
                <a:solidFill>
                  <a:schemeClr val="accent2"/>
                </a:solidFill>
              </a:rPr>
              <a:t> seçimi yapılması gerekmektedir.)</a:t>
            </a:r>
          </a:p>
        </p:txBody>
      </p:sp>
      <p:pic>
        <p:nvPicPr>
          <p:cNvPr id="3" name="Resim 2">
            <a:extLst>
              <a:ext uri="{FF2B5EF4-FFF2-40B4-BE49-F238E27FC236}">
                <a16:creationId xmlns:a16="http://schemas.microsoft.com/office/drawing/2014/main" id="{37849541-56D5-4944-BDD6-0DBA3A4D3486}"/>
              </a:ext>
            </a:extLst>
          </p:cNvPr>
          <p:cNvPicPr>
            <a:picLocks noChangeAspect="1"/>
          </p:cNvPicPr>
          <p:nvPr/>
        </p:nvPicPr>
        <p:blipFill rotWithShape="1">
          <a:blip r:embed="rId2"/>
          <a:srcRect b="27519"/>
          <a:stretch/>
        </p:blipFill>
        <p:spPr>
          <a:xfrm>
            <a:off x="1259632" y="2796610"/>
            <a:ext cx="6988906" cy="3800742"/>
          </a:xfrm>
          <a:prstGeom prst="rect">
            <a:avLst/>
          </a:prstGeom>
        </p:spPr>
      </p:pic>
      <p:sp>
        <p:nvSpPr>
          <p:cNvPr id="4" name="Ok: Sağ 3">
            <a:extLst>
              <a:ext uri="{FF2B5EF4-FFF2-40B4-BE49-F238E27FC236}">
                <a16:creationId xmlns:a16="http://schemas.microsoft.com/office/drawing/2014/main" id="{94308360-B414-4A67-A35B-B8F2E98BA9EC}"/>
              </a:ext>
            </a:extLst>
          </p:cNvPr>
          <p:cNvSpPr/>
          <p:nvPr/>
        </p:nvSpPr>
        <p:spPr>
          <a:xfrm rot="10800000">
            <a:off x="4355977" y="5949280"/>
            <a:ext cx="432048"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2885AACE-0532-475C-8D26-691BB1AB919D}"/>
              </a:ext>
            </a:extLst>
          </p:cNvPr>
          <p:cNvSpPr txBox="1"/>
          <p:nvPr/>
        </p:nvSpPr>
        <p:spPr>
          <a:xfrm>
            <a:off x="4860032" y="5939988"/>
            <a:ext cx="4104456" cy="369332"/>
          </a:xfrm>
          <a:prstGeom prst="rect">
            <a:avLst/>
          </a:prstGeom>
          <a:noFill/>
        </p:spPr>
        <p:txBody>
          <a:bodyPr wrap="square" rtlCol="0">
            <a:spAutoFit/>
          </a:bodyPr>
          <a:lstStyle/>
          <a:p>
            <a:r>
              <a:rPr lang="tr-TR" b="1" dirty="0">
                <a:solidFill>
                  <a:schemeClr val="accent2"/>
                </a:solidFill>
              </a:rPr>
              <a:t>Şube Ekleme Butonuna Tıklayınız</a:t>
            </a:r>
          </a:p>
        </p:txBody>
      </p:sp>
    </p:spTree>
    <p:extLst>
      <p:ext uri="{BB962C8B-B14F-4D97-AF65-F5344CB8AC3E}">
        <p14:creationId xmlns:p14="http://schemas.microsoft.com/office/powerpoint/2010/main" val="423143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200" b="4851"/>
          <a:stretch/>
        </p:blipFill>
        <p:spPr bwMode="auto">
          <a:xfrm>
            <a:off x="8182" y="260648"/>
            <a:ext cx="913581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a:extLst>
              <a:ext uri="{FF2B5EF4-FFF2-40B4-BE49-F238E27FC236}">
                <a16:creationId xmlns:a16="http://schemas.microsoft.com/office/drawing/2014/main" id="{0C41BE24-AC57-450E-A236-6FF36BF013A2}"/>
              </a:ext>
            </a:extLst>
          </p:cNvPr>
          <p:cNvSpPr/>
          <p:nvPr/>
        </p:nvSpPr>
        <p:spPr>
          <a:xfrm>
            <a:off x="1907704" y="3645024"/>
            <a:ext cx="648072"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Sağ 3">
            <a:extLst>
              <a:ext uri="{FF2B5EF4-FFF2-40B4-BE49-F238E27FC236}">
                <a16:creationId xmlns:a16="http://schemas.microsoft.com/office/drawing/2014/main" id="{956B5B3E-6A34-4615-B7E5-F3EAEF7777E0}"/>
              </a:ext>
            </a:extLst>
          </p:cNvPr>
          <p:cNvSpPr/>
          <p:nvPr/>
        </p:nvSpPr>
        <p:spPr>
          <a:xfrm rot="5400000">
            <a:off x="2128637" y="4211077"/>
            <a:ext cx="345120" cy="3651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D8BAF7C0-D973-4627-8539-E8B96624F309}"/>
              </a:ext>
            </a:extLst>
          </p:cNvPr>
          <p:cNvSpPr txBox="1"/>
          <p:nvPr/>
        </p:nvSpPr>
        <p:spPr>
          <a:xfrm>
            <a:off x="1907704" y="4566208"/>
            <a:ext cx="5976664" cy="830997"/>
          </a:xfrm>
          <a:prstGeom prst="rect">
            <a:avLst/>
          </a:prstGeom>
          <a:noFill/>
        </p:spPr>
        <p:txBody>
          <a:bodyPr wrap="square" rtlCol="0">
            <a:spAutoFit/>
          </a:bodyPr>
          <a:lstStyle/>
          <a:p>
            <a:r>
              <a:rPr lang="tr-TR" sz="1600" b="1" dirty="0">
                <a:solidFill>
                  <a:schemeClr val="accent2"/>
                </a:solidFill>
              </a:rPr>
              <a:t>Sınıf-</a:t>
            </a:r>
            <a:r>
              <a:rPr lang="tr-TR" sz="1600" b="1" dirty="0" err="1">
                <a:solidFill>
                  <a:schemeClr val="accent2"/>
                </a:solidFill>
              </a:rPr>
              <a:t>şube’de</a:t>
            </a:r>
            <a:r>
              <a:rPr lang="tr-TR" sz="1600" b="1" dirty="0">
                <a:solidFill>
                  <a:schemeClr val="accent2"/>
                </a:solidFill>
              </a:rPr>
              <a:t> bulunan öğrenci(üye) sayısını kontrol ediniz.</a:t>
            </a:r>
          </a:p>
          <a:p>
            <a:r>
              <a:rPr lang="tr-TR" sz="1600" b="1" dirty="0">
                <a:solidFill>
                  <a:schemeClr val="accent2"/>
                </a:solidFill>
              </a:rPr>
              <a:t>Sayılarda tutarsızlık varsa ekranın sağ üstünde bulunan ‘Yenileme’ butonuna tıklayınız.</a:t>
            </a:r>
          </a:p>
        </p:txBody>
      </p:sp>
    </p:spTree>
    <p:extLst>
      <p:ext uri="{BB962C8B-B14F-4D97-AF65-F5344CB8AC3E}">
        <p14:creationId xmlns:p14="http://schemas.microsoft.com/office/powerpoint/2010/main" val="316036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271" b="8812"/>
          <a:stretch/>
        </p:blipFill>
        <p:spPr bwMode="auto">
          <a:xfrm>
            <a:off x="306934" y="1146822"/>
            <a:ext cx="8585546" cy="22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43449" y="195644"/>
            <a:ext cx="8593047" cy="954107"/>
          </a:xfrm>
          <a:prstGeom prst="rect">
            <a:avLst/>
          </a:prstGeom>
        </p:spPr>
        <p:txBody>
          <a:bodyPr wrap="square">
            <a:spAutoFit/>
          </a:bodyPr>
          <a:lstStyle/>
          <a:p>
            <a:pPr algn="ctr"/>
            <a:r>
              <a:rPr lang="tr-TR" sz="2800" dirty="0">
                <a:solidFill>
                  <a:schemeClr val="accent2">
                    <a:lumMod val="75000"/>
                  </a:schemeClr>
                </a:solidFill>
                <a:latin typeface="+mj-lt"/>
                <a:ea typeface="+mj-ea"/>
                <a:cs typeface="+mj-cs"/>
              </a:rPr>
              <a:t>Örnek Duvarım Sekmesindeki ‘İleti-Oylama’ Ekran Görüntüsü</a:t>
            </a:r>
            <a:endParaRPr lang="tr-TR" sz="2800" b="1" dirty="0"/>
          </a:p>
        </p:txBody>
      </p:sp>
      <p:pic>
        <p:nvPicPr>
          <p:cNvPr id="4" name="Resim 3"/>
          <p:cNvPicPr>
            <a:picLocks noChangeAspect="1"/>
          </p:cNvPicPr>
          <p:nvPr/>
        </p:nvPicPr>
        <p:blipFill rotWithShape="1">
          <a:blip r:embed="rId3"/>
          <a:srcRect l="2393" t="20325" r="521" b="18700"/>
          <a:stretch/>
        </p:blipFill>
        <p:spPr>
          <a:xfrm>
            <a:off x="310147" y="3432653"/>
            <a:ext cx="8593047" cy="1652531"/>
          </a:xfrm>
          <a:prstGeom prst="rect">
            <a:avLst/>
          </a:prstGeom>
        </p:spPr>
      </p:pic>
      <p:pic>
        <p:nvPicPr>
          <p:cNvPr id="5" name="Resim 4"/>
          <p:cNvPicPr>
            <a:picLocks noChangeAspect="1"/>
          </p:cNvPicPr>
          <p:nvPr/>
        </p:nvPicPr>
        <p:blipFill rotWithShape="1">
          <a:blip r:embed="rId4"/>
          <a:srcRect l="4679" t="51223" b="6497"/>
          <a:stretch/>
        </p:blipFill>
        <p:spPr>
          <a:xfrm>
            <a:off x="317647" y="5074736"/>
            <a:ext cx="8571617" cy="1738640"/>
          </a:xfrm>
          <a:prstGeom prst="rect">
            <a:avLst/>
          </a:prstGeom>
        </p:spPr>
      </p:pic>
    </p:spTree>
    <p:extLst>
      <p:ext uri="{BB962C8B-B14F-4D97-AF65-F5344CB8AC3E}">
        <p14:creationId xmlns:p14="http://schemas.microsoft.com/office/powerpoint/2010/main" val="247021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91554"/>
            <a:ext cx="7560840" cy="3693319"/>
          </a:xfrm>
          <a:prstGeom prst="rect">
            <a:avLst/>
          </a:prstGeom>
        </p:spPr>
        <p:txBody>
          <a:bodyPr wrap="square">
            <a:spAutoFit/>
          </a:bodyPr>
          <a:lstStyle/>
          <a:p>
            <a:r>
              <a:rPr lang="tr-TR" sz="2600" dirty="0">
                <a:solidFill>
                  <a:schemeClr val="accent2">
                    <a:lumMod val="75000"/>
                  </a:schemeClr>
                </a:solidFill>
                <a:latin typeface="+mj-lt"/>
                <a:ea typeface="+mj-ea"/>
                <a:cs typeface="+mj-cs"/>
              </a:rPr>
              <a:t>Tüm öğretmenler (müdür, müdür yardımcıları dahil)EBA Ders üzerinden </a:t>
            </a:r>
            <a:r>
              <a:rPr lang="tr-TR" sz="2600" b="1" u="sng" dirty="0">
                <a:solidFill>
                  <a:schemeClr val="accent2">
                    <a:lumMod val="75000"/>
                  </a:schemeClr>
                </a:solidFill>
                <a:latin typeface="+mj-lt"/>
                <a:ea typeface="+mj-ea"/>
                <a:cs typeface="+mj-cs"/>
              </a:rPr>
              <a:t>16 Kasım 2018</a:t>
            </a:r>
            <a:r>
              <a:rPr lang="tr-TR" sz="2600" dirty="0">
                <a:solidFill>
                  <a:schemeClr val="accent2">
                    <a:lumMod val="75000"/>
                  </a:schemeClr>
                </a:solidFill>
                <a:latin typeface="+mj-lt"/>
                <a:ea typeface="+mj-ea"/>
                <a:cs typeface="+mj-cs"/>
              </a:rPr>
              <a:t> tarihine kadar kendi branşları ile ilgili içerik (tarama testi, konu anlatımı </a:t>
            </a:r>
            <a:r>
              <a:rPr lang="tr-TR" sz="2600" dirty="0" err="1">
                <a:solidFill>
                  <a:schemeClr val="accent2">
                    <a:lumMod val="75000"/>
                  </a:schemeClr>
                </a:solidFill>
                <a:latin typeface="+mj-lt"/>
                <a:ea typeface="+mj-ea"/>
                <a:cs typeface="+mj-cs"/>
              </a:rPr>
              <a:t>vb</a:t>
            </a:r>
            <a:r>
              <a:rPr lang="tr-TR" sz="2600" dirty="0">
                <a:solidFill>
                  <a:schemeClr val="accent2">
                    <a:lumMod val="75000"/>
                  </a:schemeClr>
                </a:solidFill>
                <a:latin typeface="+mj-lt"/>
                <a:ea typeface="+mj-ea"/>
                <a:cs typeface="+mj-cs"/>
              </a:rPr>
              <a:t>…) paylaşması gerekmektedir. </a:t>
            </a:r>
          </a:p>
          <a:p>
            <a:r>
              <a:rPr lang="tr-TR" sz="2600" b="1" dirty="0">
                <a:solidFill>
                  <a:schemeClr val="accent2">
                    <a:lumMod val="75000"/>
                  </a:schemeClr>
                </a:solidFill>
                <a:latin typeface="+mj-lt"/>
                <a:ea typeface="+mj-ea"/>
                <a:cs typeface="+mj-cs"/>
              </a:rPr>
              <a:t>(Bu uygulama ile EBA </a:t>
            </a:r>
            <a:r>
              <a:rPr lang="tr-TR" sz="2600" b="1" dirty="0" err="1">
                <a:solidFill>
                  <a:schemeClr val="accent2">
                    <a:lumMod val="75000"/>
                  </a:schemeClr>
                </a:solidFill>
                <a:latin typeface="+mj-lt"/>
                <a:ea typeface="+mj-ea"/>
                <a:cs typeface="+mj-cs"/>
              </a:rPr>
              <a:t>DERS’e</a:t>
            </a:r>
            <a:r>
              <a:rPr lang="tr-TR" sz="2600" b="1" dirty="0">
                <a:solidFill>
                  <a:schemeClr val="accent2">
                    <a:lumMod val="75000"/>
                  </a:schemeClr>
                </a:solidFill>
                <a:latin typeface="+mj-lt"/>
                <a:ea typeface="+mj-ea"/>
                <a:cs typeface="+mj-cs"/>
              </a:rPr>
              <a:t> katılan personelin tam tespiti sağlanacaktır. Tespit: kurum yöneticileri ile toplantıya katılan personel tarafından yapılacaktır.)</a:t>
            </a:r>
            <a:endParaRPr lang="tr-TR" sz="2600" b="1" dirty="0"/>
          </a:p>
        </p:txBody>
      </p:sp>
      <p:sp>
        <p:nvSpPr>
          <p:cNvPr id="3" name="İçerik Yer Tutucusu 2"/>
          <p:cNvSpPr txBox="1">
            <a:spLocks/>
          </p:cNvSpPr>
          <p:nvPr/>
        </p:nvSpPr>
        <p:spPr>
          <a:xfrm>
            <a:off x="2411760" y="3789040"/>
            <a:ext cx="7859216" cy="19728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800" b="1" dirty="0">
                <a:solidFill>
                  <a:schemeClr val="accent2"/>
                </a:solidFill>
                <a:latin typeface="+mj-lt"/>
                <a:ea typeface="+mj-ea"/>
                <a:cs typeface="+mj-cs"/>
              </a:rPr>
              <a:t>DUVARIM</a:t>
            </a:r>
            <a:r>
              <a:rPr lang="tr-TR" sz="2800" dirty="0">
                <a:solidFill>
                  <a:schemeClr val="accent2"/>
                </a:solidFill>
                <a:latin typeface="+mj-lt"/>
                <a:ea typeface="+mj-ea"/>
                <a:cs typeface="+mj-cs"/>
              </a:rPr>
              <a:t> </a:t>
            </a:r>
            <a:r>
              <a:rPr lang="tr-TR" sz="2800" dirty="0">
                <a:latin typeface="+mj-lt"/>
                <a:ea typeface="+mj-ea"/>
                <a:cs typeface="+mj-cs"/>
              </a:rPr>
              <a:t>bölümünden ekrandaki      </a:t>
            </a:r>
          </a:p>
          <a:p>
            <a:pPr marL="0" indent="0">
              <a:buFont typeface="Arial" pitchFamily="34" charset="0"/>
              <a:buNone/>
            </a:pPr>
            <a:r>
              <a:rPr lang="tr-TR" sz="2800" dirty="0">
                <a:latin typeface="+mj-lt"/>
                <a:ea typeface="+mj-ea"/>
                <a:cs typeface="+mj-cs"/>
              </a:rPr>
              <a:t>simgeye tıklayarak içerik yüklenir.</a:t>
            </a:r>
          </a:p>
          <a:p>
            <a:r>
              <a:rPr lang="tr-TR" sz="2800" dirty="0">
                <a:latin typeface="+mj-lt"/>
                <a:ea typeface="+mj-ea"/>
                <a:cs typeface="+mj-cs"/>
              </a:rPr>
              <a:t>İstenilen grup seçilerek </a:t>
            </a:r>
            <a:r>
              <a:rPr lang="tr-TR" sz="2800" b="1" dirty="0" err="1">
                <a:solidFill>
                  <a:schemeClr val="accent2"/>
                </a:solidFill>
                <a:latin typeface="+mj-lt"/>
                <a:ea typeface="+mj-ea"/>
                <a:cs typeface="+mj-cs"/>
              </a:rPr>
              <a:t>PAYLAŞ</a:t>
            </a:r>
            <a:r>
              <a:rPr lang="tr-TR" sz="2800" dirty="0" err="1">
                <a:latin typeface="+mj-lt"/>
                <a:ea typeface="+mj-ea"/>
                <a:cs typeface="+mj-cs"/>
              </a:rPr>
              <a:t>’ım</a:t>
            </a:r>
            <a:r>
              <a:rPr lang="tr-TR" sz="2800" dirty="0">
                <a:latin typeface="+mj-lt"/>
                <a:ea typeface="+mj-ea"/>
                <a:cs typeface="+mj-cs"/>
              </a:rPr>
              <a:t> butonuna tıklanır.</a:t>
            </a:r>
          </a:p>
          <a:p>
            <a:endParaRPr lang="tr-TR" dirty="0"/>
          </a:p>
          <a:p>
            <a:pPr marL="0" indent="0">
              <a:buNone/>
            </a:pPr>
            <a:endParaRPr lang="tr-TR" dirty="0"/>
          </a:p>
          <a:p>
            <a:pPr marL="0" indent="0">
              <a:buFont typeface="Arial" pitchFamily="34" charset="0"/>
              <a:buNone/>
            </a:pP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95" y="3861048"/>
            <a:ext cx="788665" cy="75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7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9144000" cy="6858000"/>
          </a:xfrm>
          <a:prstGeom prst="rect">
            <a:avLst/>
          </a:prstGeom>
        </p:spPr>
      </p:pic>
      <p:sp>
        <p:nvSpPr>
          <p:cNvPr id="3" name="Ok: Sağ 2">
            <a:extLst>
              <a:ext uri="{FF2B5EF4-FFF2-40B4-BE49-F238E27FC236}">
                <a16:creationId xmlns:a16="http://schemas.microsoft.com/office/drawing/2014/main" id="{068D75C1-B892-4ACA-9FED-D4A96876CD29}"/>
              </a:ext>
            </a:extLst>
          </p:cNvPr>
          <p:cNvSpPr/>
          <p:nvPr/>
        </p:nvSpPr>
        <p:spPr>
          <a:xfrm rot="5400000">
            <a:off x="4426659" y="3236081"/>
            <a:ext cx="345120" cy="3651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4D6AC45D-2214-4135-89BD-1B16CE29ACBE}"/>
              </a:ext>
            </a:extLst>
          </p:cNvPr>
          <p:cNvSpPr txBox="1"/>
          <p:nvPr/>
        </p:nvSpPr>
        <p:spPr>
          <a:xfrm>
            <a:off x="3203848" y="2564904"/>
            <a:ext cx="4176464" cy="584775"/>
          </a:xfrm>
          <a:prstGeom prst="rect">
            <a:avLst/>
          </a:prstGeom>
          <a:noFill/>
        </p:spPr>
        <p:txBody>
          <a:bodyPr wrap="square" rtlCol="0">
            <a:spAutoFit/>
          </a:bodyPr>
          <a:lstStyle/>
          <a:p>
            <a:r>
              <a:rPr lang="tr-TR" sz="1600" b="1" dirty="0">
                <a:solidFill>
                  <a:schemeClr val="accent2"/>
                </a:solidFill>
              </a:rPr>
              <a:t>1- Gönderilecek GRUP seçimi yapılır.</a:t>
            </a:r>
          </a:p>
          <a:p>
            <a:r>
              <a:rPr lang="tr-TR" sz="1600" b="1" dirty="0">
                <a:solidFill>
                  <a:schemeClr val="accent2"/>
                </a:solidFill>
              </a:rPr>
              <a:t>2- Paylaş butonuna tıklanır.</a:t>
            </a:r>
          </a:p>
        </p:txBody>
      </p:sp>
      <p:sp>
        <p:nvSpPr>
          <p:cNvPr id="5" name="Ok: Sağ 4">
            <a:extLst>
              <a:ext uri="{FF2B5EF4-FFF2-40B4-BE49-F238E27FC236}">
                <a16:creationId xmlns:a16="http://schemas.microsoft.com/office/drawing/2014/main" id="{1DD8C915-0502-4B9F-866B-5E46EE14C332}"/>
              </a:ext>
            </a:extLst>
          </p:cNvPr>
          <p:cNvSpPr/>
          <p:nvPr/>
        </p:nvSpPr>
        <p:spPr>
          <a:xfrm rot="5400000">
            <a:off x="6022171" y="3236081"/>
            <a:ext cx="345120" cy="3651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983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b="4851"/>
          <a:stretch/>
        </p:blipFill>
        <p:spPr>
          <a:xfrm>
            <a:off x="0" y="0"/>
            <a:ext cx="9144000" cy="6858000"/>
          </a:xfrm>
          <a:prstGeom prst="rect">
            <a:avLst/>
          </a:prstGeom>
        </p:spPr>
      </p:pic>
    </p:spTree>
    <p:extLst>
      <p:ext uri="{BB962C8B-B14F-4D97-AF65-F5344CB8AC3E}">
        <p14:creationId xmlns:p14="http://schemas.microsoft.com/office/powerpoint/2010/main" val="276830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295585" y="692694"/>
            <a:ext cx="3528394" cy="5102027"/>
          </a:xfrm>
        </p:spPr>
        <p:txBody>
          <a:bodyPr>
            <a:normAutofit/>
          </a:bodyPr>
          <a:lstStyle/>
          <a:p>
            <a:pPr marL="0" indent="0">
              <a:buNone/>
            </a:pPr>
            <a:r>
              <a:rPr lang="tr-TR" sz="2600" b="1" dirty="0"/>
              <a:t>Günümüzde istatistiklerinde gösterdiği gibi çocuklarda ve gençlerde internet, bilgisayar veya cep telefonu kullanımının bağımlılık seviyesine ulaştığı söylenebilir.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6" y="692695"/>
            <a:ext cx="4302792" cy="510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14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64570"/>
            <a:ext cx="7272808" cy="2794322"/>
          </a:xfrm>
        </p:spPr>
        <p:txBody>
          <a:bodyPr>
            <a:noAutofit/>
          </a:bodyPr>
          <a:lstStyle/>
          <a:p>
            <a:pPr algn="l"/>
            <a:r>
              <a:rPr lang="tr-TR" sz="3200" dirty="0"/>
              <a:t>Kurumunuzdaki öğretmenlerin  yapmış oldukları yazılıların cevap anahtarlarını sınavların bitiminden sonra EBA Ders üzerinden paylaşmalarını sağlamak için;</a:t>
            </a:r>
            <a:br>
              <a:rPr lang="tr-TR" sz="3200" dirty="0"/>
            </a:br>
            <a:br>
              <a:rPr lang="tr-TR" sz="3200" dirty="0"/>
            </a:br>
            <a:endParaRPr lang="tr-TR" sz="3200" dirty="0"/>
          </a:p>
        </p:txBody>
      </p:sp>
      <p:sp>
        <p:nvSpPr>
          <p:cNvPr id="3" name="İçerik Yer Tutucusu 2"/>
          <p:cNvSpPr>
            <a:spLocks noGrp="1"/>
          </p:cNvSpPr>
          <p:nvPr>
            <p:ph sz="half" idx="1"/>
          </p:nvPr>
        </p:nvSpPr>
        <p:spPr>
          <a:xfrm>
            <a:off x="1619672" y="3501008"/>
            <a:ext cx="7200800" cy="2379338"/>
          </a:xfrm>
        </p:spPr>
        <p:txBody>
          <a:bodyPr>
            <a:normAutofit lnSpcReduction="10000"/>
          </a:bodyPr>
          <a:lstStyle/>
          <a:p>
            <a:pPr>
              <a:buFont typeface="Arial" pitchFamily="34" charset="0"/>
              <a:buChar char="•"/>
            </a:pPr>
            <a:r>
              <a:rPr lang="tr-TR" sz="2800" dirty="0">
                <a:solidFill>
                  <a:schemeClr val="accent2"/>
                </a:solidFill>
                <a:latin typeface="+mj-lt"/>
                <a:ea typeface="+mj-ea"/>
                <a:cs typeface="+mj-cs"/>
              </a:rPr>
              <a:t>DUVARIM </a:t>
            </a:r>
            <a:r>
              <a:rPr lang="tr-TR" sz="2800" dirty="0">
                <a:solidFill>
                  <a:schemeClr val="tx1"/>
                </a:solidFill>
                <a:latin typeface="+mj-lt"/>
                <a:ea typeface="+mj-ea"/>
                <a:cs typeface="+mj-cs"/>
              </a:rPr>
              <a:t>bölümünden ekrandaki      </a:t>
            </a:r>
          </a:p>
          <a:p>
            <a:pPr marL="0" indent="0">
              <a:buNone/>
            </a:pPr>
            <a:r>
              <a:rPr lang="tr-TR" sz="2800" dirty="0">
                <a:solidFill>
                  <a:schemeClr val="tx1"/>
                </a:solidFill>
                <a:latin typeface="+mj-lt"/>
                <a:ea typeface="+mj-ea"/>
                <a:cs typeface="+mj-cs"/>
              </a:rPr>
              <a:t>simgeye tıklayarak sınav sorularının cevap anahtarı yüklenir. </a:t>
            </a:r>
          </a:p>
          <a:p>
            <a:pPr>
              <a:buFont typeface="Arial" pitchFamily="34" charset="0"/>
              <a:buChar char="•"/>
            </a:pPr>
            <a:r>
              <a:rPr lang="tr-TR" sz="2800" dirty="0">
                <a:solidFill>
                  <a:schemeClr val="tx1"/>
                </a:solidFill>
              </a:rPr>
              <a:t>İstenilen grup seçilerek </a:t>
            </a:r>
            <a:r>
              <a:rPr lang="tr-TR" sz="2800" b="1" dirty="0" err="1">
                <a:solidFill>
                  <a:schemeClr val="accent2"/>
                </a:solidFill>
              </a:rPr>
              <a:t>PAYLAŞ</a:t>
            </a:r>
            <a:r>
              <a:rPr lang="tr-TR" sz="2800" dirty="0" err="1">
                <a:solidFill>
                  <a:schemeClr val="tx1"/>
                </a:solidFill>
              </a:rPr>
              <a:t>’ım</a:t>
            </a:r>
            <a:r>
              <a:rPr lang="tr-TR" sz="2800" dirty="0">
                <a:solidFill>
                  <a:schemeClr val="tx1"/>
                </a:solidFill>
              </a:rPr>
              <a:t> butonuna tıklanır.</a:t>
            </a:r>
          </a:p>
          <a:p>
            <a:endParaRPr lang="tr-TR" dirty="0"/>
          </a:p>
          <a:p>
            <a:endParaRPr lang="tr-TR" dirty="0"/>
          </a:p>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75" y="3561674"/>
            <a:ext cx="788665" cy="75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69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200" b="4851"/>
          <a:stretch/>
        </p:blipFill>
        <p:spPr bwMode="auto">
          <a:xfrm>
            <a:off x="1" y="0"/>
            <a:ext cx="44279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02D4132-81E6-469B-877B-5074BEA541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00" b="4851"/>
          <a:stretch/>
        </p:blipFill>
        <p:spPr bwMode="auto">
          <a:xfrm>
            <a:off x="4427984" y="0"/>
            <a:ext cx="47160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32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852" b="5741"/>
          <a:stretch/>
        </p:blipFill>
        <p:spPr bwMode="auto">
          <a:xfrm>
            <a:off x="33180" y="11663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259632" y="116632"/>
            <a:ext cx="7128792" cy="13681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800" dirty="0">
                <a:solidFill>
                  <a:schemeClr val="accent2">
                    <a:lumMod val="75000"/>
                  </a:schemeClr>
                </a:solidFill>
              </a:rPr>
              <a:t>Öğretmenlerin EBA Ders üzerinde mevcut olan konu anlatımlarının paylaşmasını sağlamak için;</a:t>
            </a:r>
          </a:p>
          <a:p>
            <a:br>
              <a:rPr lang="tr-TR" sz="3600" dirty="0"/>
            </a:br>
            <a:endParaRPr lang="tr-TR" sz="3600" dirty="0"/>
          </a:p>
        </p:txBody>
      </p:sp>
      <p:sp>
        <p:nvSpPr>
          <p:cNvPr id="3" name="İçerik Yer Tutucusu 2"/>
          <p:cNvSpPr txBox="1">
            <a:spLocks/>
          </p:cNvSpPr>
          <p:nvPr/>
        </p:nvSpPr>
        <p:spPr>
          <a:xfrm>
            <a:off x="1547664" y="1484784"/>
            <a:ext cx="7859216" cy="1468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200">
              <a:spcBef>
                <a:spcPts val="1000"/>
              </a:spcBef>
              <a:buClr>
                <a:schemeClr val="accent1"/>
              </a:buClr>
            </a:pPr>
            <a:r>
              <a:rPr lang="tr-TR" sz="2800" dirty="0">
                <a:solidFill>
                  <a:schemeClr val="accent2"/>
                </a:solidFill>
                <a:latin typeface="+mj-lt"/>
                <a:ea typeface="+mj-ea"/>
                <a:cs typeface="+mj-cs"/>
              </a:rPr>
              <a:t>DERSLER-KONULAR</a:t>
            </a:r>
            <a:r>
              <a:rPr lang="tr-TR" sz="2800" dirty="0">
                <a:latin typeface="+mj-lt"/>
                <a:ea typeface="+mj-ea"/>
                <a:cs typeface="+mj-cs"/>
              </a:rPr>
              <a:t>  sekmesi tıklanarak </a:t>
            </a:r>
            <a:r>
              <a:rPr lang="tr-TR" sz="2800" dirty="0">
                <a:solidFill>
                  <a:schemeClr val="accent2"/>
                </a:solidFill>
                <a:latin typeface="+mj-lt"/>
                <a:ea typeface="+mj-ea"/>
                <a:cs typeface="+mj-cs"/>
              </a:rPr>
              <a:t>istenilen konu, sınav </a:t>
            </a:r>
            <a:r>
              <a:rPr lang="tr-TR" sz="2800" dirty="0">
                <a:latin typeface="+mj-lt"/>
                <a:ea typeface="+mj-ea"/>
                <a:cs typeface="+mj-cs"/>
              </a:rPr>
              <a:t>seçilip tıklanarak paylaşım yapılabilir.</a:t>
            </a:r>
            <a:endParaRPr lang="tr-TR" dirty="0"/>
          </a:p>
        </p:txBody>
      </p:sp>
      <p:pic>
        <p:nvPicPr>
          <p:cNvPr id="4" name="Picture 3">
            <a:extLst>
              <a:ext uri="{FF2B5EF4-FFF2-40B4-BE49-F238E27FC236}">
                <a16:creationId xmlns:a16="http://schemas.microsoft.com/office/drawing/2014/main" id="{5E2AF8A6-93B3-49A2-964F-3843041DA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71" b="4937"/>
          <a:stretch/>
        </p:blipFill>
        <p:spPr bwMode="auto">
          <a:xfrm>
            <a:off x="1421904" y="2822703"/>
            <a:ext cx="712879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47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600" dirty="0">
                <a:solidFill>
                  <a:schemeClr val="accent2">
                    <a:lumMod val="75000"/>
                  </a:schemeClr>
                </a:solidFill>
              </a:rPr>
              <a:t>Öğrencilere Çalışma Gönderme İşlem Basamakları ;</a:t>
            </a:r>
          </a:p>
          <a:p>
            <a:br>
              <a:rPr lang="tr-TR" sz="3600" dirty="0"/>
            </a:br>
            <a:endParaRPr lang="tr-TR" sz="3600" dirty="0"/>
          </a:p>
        </p:txBody>
      </p:sp>
      <p:sp>
        <p:nvSpPr>
          <p:cNvPr id="3" name="İçerik Yer Tutucusu 2"/>
          <p:cNvSpPr txBox="1">
            <a:spLocks/>
          </p:cNvSpPr>
          <p:nvPr/>
        </p:nvSpPr>
        <p:spPr>
          <a:xfrm>
            <a:off x="414248" y="642347"/>
            <a:ext cx="8388424" cy="8424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a:pPr>
            <a:r>
              <a:rPr lang="tr-TR" sz="2400" dirty="0">
                <a:solidFill>
                  <a:schemeClr val="accent2"/>
                </a:solidFill>
                <a:latin typeface="+mj-lt"/>
                <a:ea typeface="+mj-ea"/>
                <a:cs typeface="+mj-cs"/>
              </a:rPr>
              <a:t>DERSLER</a:t>
            </a:r>
            <a:r>
              <a:rPr lang="tr-TR" sz="2400" dirty="0">
                <a:latin typeface="+mj-lt"/>
                <a:ea typeface="+mj-ea"/>
                <a:cs typeface="+mj-cs"/>
              </a:rPr>
              <a:t> sekmesinden </a:t>
            </a:r>
            <a:r>
              <a:rPr lang="tr-TR" sz="2400" dirty="0">
                <a:solidFill>
                  <a:schemeClr val="accent2"/>
                </a:solidFill>
                <a:latin typeface="+mj-lt"/>
                <a:ea typeface="+mj-ea"/>
                <a:cs typeface="+mj-cs"/>
              </a:rPr>
              <a:t>KONULARA</a:t>
            </a:r>
            <a:r>
              <a:rPr lang="tr-TR" sz="2400" dirty="0">
                <a:latin typeface="+mj-lt"/>
                <a:ea typeface="+mj-ea"/>
                <a:cs typeface="+mj-cs"/>
              </a:rPr>
              <a:t> tıklanarak istenilen  branşa göre gönderilecek çalışma belirlenir.</a:t>
            </a:r>
          </a:p>
        </p:txBody>
      </p:sp>
      <p:pic>
        <p:nvPicPr>
          <p:cNvPr id="7" name="Resim 6">
            <a:extLst>
              <a:ext uri="{FF2B5EF4-FFF2-40B4-BE49-F238E27FC236}">
                <a16:creationId xmlns:a16="http://schemas.microsoft.com/office/drawing/2014/main" id="{17252571-977F-4A9C-8707-29D621735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86" y="1506444"/>
            <a:ext cx="8424428" cy="4973070"/>
          </a:xfrm>
          <a:prstGeom prst="rect">
            <a:avLst/>
          </a:prstGeom>
        </p:spPr>
      </p:pic>
    </p:spTree>
    <p:extLst>
      <p:ext uri="{BB962C8B-B14F-4D97-AF65-F5344CB8AC3E}">
        <p14:creationId xmlns:p14="http://schemas.microsoft.com/office/powerpoint/2010/main" val="94688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600" dirty="0">
                <a:solidFill>
                  <a:schemeClr val="accent2">
                    <a:lumMod val="75000"/>
                  </a:schemeClr>
                </a:solidFill>
              </a:rPr>
              <a:t>Öğrencilere Çalışma Gönderme İşlem Basamakları ;</a:t>
            </a:r>
          </a:p>
          <a:p>
            <a:br>
              <a:rPr lang="tr-TR" sz="3600" dirty="0"/>
            </a:br>
            <a:endParaRPr lang="tr-TR" sz="3600" dirty="0"/>
          </a:p>
        </p:txBody>
      </p:sp>
      <p:sp>
        <p:nvSpPr>
          <p:cNvPr id="3" name="İçerik Yer Tutucusu 2"/>
          <p:cNvSpPr txBox="1">
            <a:spLocks/>
          </p:cNvSpPr>
          <p:nvPr/>
        </p:nvSpPr>
        <p:spPr>
          <a:xfrm>
            <a:off x="414248" y="642346"/>
            <a:ext cx="8388424" cy="1468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spcBef>
                <a:spcPts val="1000"/>
              </a:spcBef>
              <a:buClr>
                <a:schemeClr val="accent1"/>
              </a:buClr>
              <a:buNone/>
            </a:pPr>
            <a:r>
              <a:rPr lang="tr-TR" sz="2400" dirty="0"/>
              <a:t>(Örnek; 9.Sınıf Matematik Kümeler Ünite Testi Seçilidir)</a:t>
            </a:r>
            <a:endParaRPr lang="tr-TR" sz="2400" dirty="0">
              <a:latin typeface="+mj-lt"/>
              <a:ea typeface="+mj-ea"/>
              <a:cs typeface="+mj-cs"/>
            </a:endParaRPr>
          </a:p>
        </p:txBody>
      </p:sp>
      <p:pic>
        <p:nvPicPr>
          <p:cNvPr id="5" name="Resim 4">
            <a:extLst>
              <a:ext uri="{FF2B5EF4-FFF2-40B4-BE49-F238E27FC236}">
                <a16:creationId xmlns:a16="http://schemas.microsoft.com/office/drawing/2014/main" id="{61D23F73-3DA0-4E8A-8A88-CE641234ABE7}"/>
              </a:ext>
            </a:extLst>
          </p:cNvPr>
          <p:cNvPicPr>
            <a:picLocks noChangeAspect="1"/>
          </p:cNvPicPr>
          <p:nvPr/>
        </p:nvPicPr>
        <p:blipFill rotWithShape="1">
          <a:blip r:embed="rId2">
            <a:extLst>
              <a:ext uri="{28A0092B-C50C-407E-A947-70E740481C1C}">
                <a14:useLocalDpi xmlns:a14="http://schemas.microsoft.com/office/drawing/2010/main" val="0"/>
              </a:ext>
            </a:extLst>
          </a:blip>
          <a:srcRect t="9954" b="20373"/>
          <a:stretch/>
        </p:blipFill>
        <p:spPr>
          <a:xfrm>
            <a:off x="359786" y="1124651"/>
            <a:ext cx="8388424" cy="2016224"/>
          </a:xfrm>
          <a:prstGeom prst="rect">
            <a:avLst/>
          </a:prstGeom>
        </p:spPr>
      </p:pic>
      <p:pic>
        <p:nvPicPr>
          <p:cNvPr id="8" name="Resim 7">
            <a:extLst>
              <a:ext uri="{FF2B5EF4-FFF2-40B4-BE49-F238E27FC236}">
                <a16:creationId xmlns:a16="http://schemas.microsoft.com/office/drawing/2014/main" id="{2C61AC57-4260-430C-AF19-D3A0105FFCBD}"/>
              </a:ext>
            </a:extLst>
          </p:cNvPr>
          <p:cNvPicPr>
            <a:picLocks noChangeAspect="1"/>
          </p:cNvPicPr>
          <p:nvPr/>
        </p:nvPicPr>
        <p:blipFill rotWithShape="1">
          <a:blip r:embed="rId3">
            <a:extLst>
              <a:ext uri="{28A0092B-C50C-407E-A947-70E740481C1C}">
                <a14:useLocalDpi xmlns:a14="http://schemas.microsoft.com/office/drawing/2010/main" val="0"/>
              </a:ext>
            </a:extLst>
          </a:blip>
          <a:srcRect t="9993" b="20051"/>
          <a:stretch/>
        </p:blipFill>
        <p:spPr>
          <a:xfrm>
            <a:off x="368558" y="3257506"/>
            <a:ext cx="8406883" cy="3600494"/>
          </a:xfrm>
          <a:prstGeom prst="rect">
            <a:avLst/>
          </a:prstGeom>
        </p:spPr>
      </p:pic>
    </p:spTree>
    <p:extLst>
      <p:ext uri="{BB962C8B-B14F-4D97-AF65-F5344CB8AC3E}">
        <p14:creationId xmlns:p14="http://schemas.microsoft.com/office/powerpoint/2010/main" val="318846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600" dirty="0">
                <a:solidFill>
                  <a:schemeClr val="accent2">
                    <a:lumMod val="75000"/>
                  </a:schemeClr>
                </a:solidFill>
              </a:rPr>
              <a:t>Öğrencilere Çalışma Gönderme İşlem Basamakları ;</a:t>
            </a:r>
          </a:p>
          <a:p>
            <a:br>
              <a:rPr lang="tr-TR" sz="3600" dirty="0"/>
            </a:br>
            <a:endParaRPr lang="tr-TR" sz="3600" dirty="0"/>
          </a:p>
        </p:txBody>
      </p:sp>
      <p:sp>
        <p:nvSpPr>
          <p:cNvPr id="3" name="İçerik Yer Tutucusu 2"/>
          <p:cNvSpPr txBox="1">
            <a:spLocks/>
          </p:cNvSpPr>
          <p:nvPr/>
        </p:nvSpPr>
        <p:spPr>
          <a:xfrm>
            <a:off x="414248" y="642346"/>
            <a:ext cx="8586954" cy="1468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startAt="2"/>
            </a:pPr>
            <a:r>
              <a:rPr lang="tr-TR" sz="2000" dirty="0">
                <a:latin typeface="+mj-lt"/>
                <a:ea typeface="+mj-ea"/>
                <a:cs typeface="+mj-cs"/>
              </a:rPr>
              <a:t>Gönderilecek çalışma belirlendikten sonra  </a:t>
            </a:r>
            <a:r>
              <a:rPr lang="tr-TR" sz="2000" dirty="0">
                <a:solidFill>
                  <a:schemeClr val="accent2"/>
                </a:solidFill>
                <a:latin typeface="+mj-lt"/>
                <a:ea typeface="+mj-ea"/>
                <a:cs typeface="+mj-cs"/>
              </a:rPr>
              <a:t>‘ÇALIŞMA GÖNDER’ </a:t>
            </a:r>
            <a:r>
              <a:rPr lang="tr-TR" sz="2000" dirty="0">
                <a:latin typeface="+mj-lt"/>
                <a:ea typeface="+mj-ea"/>
                <a:cs typeface="+mj-cs"/>
              </a:rPr>
              <a:t>butonu tıklanır. Gelen pencereden </a:t>
            </a:r>
            <a:r>
              <a:rPr lang="tr-TR" sz="2000" dirty="0">
                <a:solidFill>
                  <a:schemeClr val="accent2"/>
                </a:solidFill>
                <a:latin typeface="+mj-lt"/>
                <a:ea typeface="+mj-ea"/>
                <a:cs typeface="+mj-cs"/>
              </a:rPr>
              <a:t>‘SINIF VE ŞUBE’ </a:t>
            </a:r>
            <a:r>
              <a:rPr lang="tr-TR" sz="2000" dirty="0">
                <a:latin typeface="+mj-lt"/>
                <a:ea typeface="+mj-ea"/>
                <a:cs typeface="+mj-cs"/>
              </a:rPr>
              <a:t>seçimi yapılır. </a:t>
            </a:r>
            <a:r>
              <a:rPr lang="tr-TR" sz="2000" dirty="0">
                <a:solidFill>
                  <a:schemeClr val="accent2"/>
                </a:solidFill>
                <a:latin typeface="+mj-lt"/>
                <a:ea typeface="+mj-ea"/>
                <a:cs typeface="+mj-cs"/>
              </a:rPr>
              <a:t>‘DEVAM ET’</a:t>
            </a:r>
            <a:r>
              <a:rPr lang="tr-TR" sz="2000" dirty="0">
                <a:latin typeface="+mj-lt"/>
                <a:ea typeface="+mj-ea"/>
                <a:cs typeface="+mj-cs"/>
              </a:rPr>
              <a:t> butonuna tıklanır.</a:t>
            </a:r>
          </a:p>
        </p:txBody>
      </p:sp>
      <p:pic>
        <p:nvPicPr>
          <p:cNvPr id="6" name="Resim 5">
            <a:extLst>
              <a:ext uri="{FF2B5EF4-FFF2-40B4-BE49-F238E27FC236}">
                <a16:creationId xmlns:a16="http://schemas.microsoft.com/office/drawing/2014/main" id="{FED85645-BD33-47FE-AD9C-C08A448D5A6E}"/>
              </a:ext>
            </a:extLst>
          </p:cNvPr>
          <p:cNvPicPr>
            <a:picLocks noChangeAspect="1"/>
          </p:cNvPicPr>
          <p:nvPr/>
        </p:nvPicPr>
        <p:blipFill rotWithShape="1">
          <a:blip r:embed="rId2">
            <a:extLst>
              <a:ext uri="{28A0092B-C50C-407E-A947-70E740481C1C}">
                <a14:useLocalDpi xmlns:a14="http://schemas.microsoft.com/office/drawing/2010/main" val="0"/>
              </a:ext>
            </a:extLst>
          </a:blip>
          <a:srcRect b="25248"/>
          <a:stretch/>
        </p:blipFill>
        <p:spPr>
          <a:xfrm>
            <a:off x="36460" y="1988840"/>
            <a:ext cx="8964742" cy="4869160"/>
          </a:xfrm>
          <a:prstGeom prst="rect">
            <a:avLst/>
          </a:prstGeom>
        </p:spPr>
      </p:pic>
    </p:spTree>
    <p:extLst>
      <p:ext uri="{BB962C8B-B14F-4D97-AF65-F5344CB8AC3E}">
        <p14:creationId xmlns:p14="http://schemas.microsoft.com/office/powerpoint/2010/main" val="72194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000" dirty="0">
                <a:solidFill>
                  <a:schemeClr val="accent2">
                    <a:lumMod val="75000"/>
                  </a:schemeClr>
                </a:solidFill>
              </a:rPr>
              <a:t>Öğrencilere Çalışma Gönderme İşlem Basamakları ;</a:t>
            </a:r>
          </a:p>
          <a:p>
            <a:br>
              <a:rPr lang="tr-TR" sz="3600" dirty="0"/>
            </a:br>
            <a:endParaRPr lang="tr-TR" sz="3600" dirty="0"/>
          </a:p>
        </p:txBody>
      </p:sp>
      <p:sp>
        <p:nvSpPr>
          <p:cNvPr id="3" name="İçerik Yer Tutucusu 2"/>
          <p:cNvSpPr txBox="1">
            <a:spLocks/>
          </p:cNvSpPr>
          <p:nvPr/>
        </p:nvSpPr>
        <p:spPr>
          <a:xfrm>
            <a:off x="414248" y="642346"/>
            <a:ext cx="8586954" cy="1468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startAt="3"/>
            </a:pPr>
            <a:r>
              <a:rPr lang="tr-TR" sz="1600" dirty="0">
                <a:latin typeface="+mj-lt"/>
                <a:ea typeface="+mj-ea"/>
                <a:cs typeface="+mj-cs"/>
              </a:rPr>
              <a:t>Çalışmanın Başlangıç ve Bitiş Tarihleri Belirlenir </a:t>
            </a:r>
            <a:r>
              <a:rPr lang="tr-TR" sz="1600" dirty="0">
                <a:solidFill>
                  <a:schemeClr val="accent2"/>
                </a:solidFill>
                <a:latin typeface="+mj-lt"/>
                <a:ea typeface="+mj-ea"/>
                <a:cs typeface="+mj-cs"/>
              </a:rPr>
              <a:t>‘DEVAM ET’ </a:t>
            </a:r>
            <a:r>
              <a:rPr lang="tr-TR" sz="1600" dirty="0">
                <a:latin typeface="+mj-lt"/>
                <a:ea typeface="+mj-ea"/>
                <a:cs typeface="+mj-cs"/>
              </a:rPr>
              <a:t>butonuna tıklanır.</a:t>
            </a:r>
          </a:p>
          <a:p>
            <a:pPr marL="457200" indent="-457200" defTabSz="457200">
              <a:spcBef>
                <a:spcPts val="1000"/>
              </a:spcBef>
              <a:buClr>
                <a:schemeClr val="accent1"/>
              </a:buClr>
              <a:buFont typeface="+mj-lt"/>
              <a:buAutoNum type="arabicPeriod" startAt="3"/>
            </a:pPr>
            <a:r>
              <a:rPr lang="tr-TR" sz="1600" dirty="0">
                <a:latin typeface="+mj-lt"/>
                <a:ea typeface="+mj-ea"/>
                <a:cs typeface="+mj-cs"/>
              </a:rPr>
              <a:t>Ardından Çalışma </a:t>
            </a:r>
            <a:r>
              <a:rPr lang="tr-TR" sz="1600" dirty="0">
                <a:solidFill>
                  <a:schemeClr val="accent2"/>
                </a:solidFill>
                <a:latin typeface="+mj-lt"/>
                <a:ea typeface="+mj-ea"/>
                <a:cs typeface="+mj-cs"/>
              </a:rPr>
              <a:t>Adı/Ders/Açıklama Alanları doldurulur </a:t>
            </a:r>
            <a:r>
              <a:rPr lang="tr-TR" sz="1600" dirty="0">
                <a:latin typeface="+mj-lt"/>
                <a:ea typeface="+mj-ea"/>
                <a:cs typeface="+mj-cs"/>
              </a:rPr>
              <a:t>ve </a:t>
            </a:r>
            <a:r>
              <a:rPr lang="tr-TR" sz="1600" dirty="0">
                <a:solidFill>
                  <a:schemeClr val="accent2"/>
                </a:solidFill>
                <a:latin typeface="+mj-lt"/>
                <a:ea typeface="+mj-ea"/>
                <a:cs typeface="+mj-cs"/>
              </a:rPr>
              <a:t>‘ÇALIŞMA GÖNDER’ </a:t>
            </a:r>
            <a:r>
              <a:rPr lang="tr-TR" sz="1600" dirty="0">
                <a:latin typeface="+mj-lt"/>
                <a:ea typeface="+mj-ea"/>
                <a:cs typeface="+mj-cs"/>
              </a:rPr>
              <a:t>butonuna tıklanarak öğrencilere çalışma gönderilmiş olur. Konu kavrama testleri, sorular, ödevler vb. gibi işlemler için aynı işlemler uygulanır.</a:t>
            </a:r>
          </a:p>
        </p:txBody>
      </p:sp>
      <p:pic>
        <p:nvPicPr>
          <p:cNvPr id="6" name="Resim 5">
            <a:extLst>
              <a:ext uri="{FF2B5EF4-FFF2-40B4-BE49-F238E27FC236}">
                <a16:creationId xmlns:a16="http://schemas.microsoft.com/office/drawing/2014/main" id="{FED85645-BD33-47FE-AD9C-C08A448D5A6E}"/>
              </a:ext>
            </a:extLst>
          </p:cNvPr>
          <p:cNvPicPr>
            <a:picLocks noChangeAspect="1"/>
          </p:cNvPicPr>
          <p:nvPr/>
        </p:nvPicPr>
        <p:blipFill rotWithShape="1">
          <a:blip r:embed="rId2">
            <a:extLst>
              <a:ext uri="{28A0092B-C50C-407E-A947-70E740481C1C}">
                <a14:useLocalDpi xmlns:a14="http://schemas.microsoft.com/office/drawing/2010/main" val="0"/>
              </a:ext>
            </a:extLst>
          </a:blip>
          <a:srcRect t="5528" b="27460"/>
          <a:stretch/>
        </p:blipFill>
        <p:spPr>
          <a:xfrm>
            <a:off x="30262" y="1906365"/>
            <a:ext cx="8964742" cy="2556284"/>
          </a:xfrm>
          <a:prstGeom prst="rect">
            <a:avLst/>
          </a:prstGeom>
        </p:spPr>
      </p:pic>
      <p:pic>
        <p:nvPicPr>
          <p:cNvPr id="8" name="Resim 7">
            <a:extLst>
              <a:ext uri="{FF2B5EF4-FFF2-40B4-BE49-F238E27FC236}">
                <a16:creationId xmlns:a16="http://schemas.microsoft.com/office/drawing/2014/main" id="{535FB517-2935-417E-8255-D4B9125C500E}"/>
              </a:ext>
            </a:extLst>
          </p:cNvPr>
          <p:cNvPicPr>
            <a:picLocks noChangeAspect="1"/>
          </p:cNvPicPr>
          <p:nvPr/>
        </p:nvPicPr>
        <p:blipFill rotWithShape="1">
          <a:blip r:embed="rId3">
            <a:extLst>
              <a:ext uri="{28A0092B-C50C-407E-A947-70E740481C1C}">
                <a14:useLocalDpi xmlns:a14="http://schemas.microsoft.com/office/drawing/2010/main" val="0"/>
              </a:ext>
            </a:extLst>
          </a:blip>
          <a:srcRect t="230" b="28734"/>
          <a:stretch/>
        </p:blipFill>
        <p:spPr>
          <a:xfrm>
            <a:off x="91700" y="4497492"/>
            <a:ext cx="8903304" cy="2388094"/>
          </a:xfrm>
          <a:prstGeom prst="rect">
            <a:avLst/>
          </a:prstGeom>
        </p:spPr>
      </p:pic>
    </p:spTree>
    <p:extLst>
      <p:ext uri="{BB962C8B-B14F-4D97-AF65-F5344CB8AC3E}">
        <p14:creationId xmlns:p14="http://schemas.microsoft.com/office/powerpoint/2010/main" val="135456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000" dirty="0">
                <a:solidFill>
                  <a:schemeClr val="accent2">
                    <a:lumMod val="75000"/>
                  </a:schemeClr>
                </a:solidFill>
              </a:rPr>
              <a:t>Örnek Ünite Testi Paylaşımı ;</a:t>
            </a:r>
          </a:p>
          <a:p>
            <a:br>
              <a:rPr lang="tr-TR" sz="3600" dirty="0"/>
            </a:br>
            <a:endParaRPr lang="tr-TR" sz="3600" dirty="0"/>
          </a:p>
        </p:txBody>
      </p:sp>
      <p:sp>
        <p:nvSpPr>
          <p:cNvPr id="3" name="İçerik Yer Tutucusu 2"/>
          <p:cNvSpPr txBox="1">
            <a:spLocks/>
          </p:cNvSpPr>
          <p:nvPr/>
        </p:nvSpPr>
        <p:spPr>
          <a:xfrm>
            <a:off x="414248" y="642346"/>
            <a:ext cx="8586954" cy="1468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a:pPr>
            <a:r>
              <a:rPr lang="tr-TR" sz="1400" dirty="0">
                <a:latin typeface="+mj-lt"/>
                <a:ea typeface="+mj-ea"/>
                <a:cs typeface="+mj-cs"/>
              </a:rPr>
              <a:t>Paylaşım yapılacak çalışma belirlenir  ve </a:t>
            </a:r>
            <a:r>
              <a:rPr lang="tr-TR" sz="1400" dirty="0">
                <a:solidFill>
                  <a:schemeClr val="accent2"/>
                </a:solidFill>
                <a:latin typeface="+mj-lt"/>
                <a:ea typeface="+mj-ea"/>
                <a:cs typeface="+mj-cs"/>
              </a:rPr>
              <a:t>‘PAYLAŞ’ </a:t>
            </a:r>
            <a:r>
              <a:rPr lang="tr-TR" sz="1400" dirty="0">
                <a:latin typeface="+mj-lt"/>
                <a:ea typeface="+mj-ea"/>
                <a:cs typeface="+mj-cs"/>
              </a:rPr>
              <a:t>butonuna tıklanır.</a:t>
            </a:r>
          </a:p>
          <a:p>
            <a:pPr marL="457200" indent="-457200" defTabSz="457200">
              <a:spcBef>
                <a:spcPts val="1000"/>
              </a:spcBef>
              <a:buClr>
                <a:schemeClr val="accent1"/>
              </a:buClr>
              <a:buFont typeface="+mj-lt"/>
              <a:buAutoNum type="arabicPeriod"/>
            </a:pPr>
            <a:r>
              <a:rPr lang="tr-TR" sz="1400" dirty="0">
                <a:latin typeface="+mj-lt"/>
                <a:ea typeface="+mj-ea"/>
                <a:cs typeface="+mj-cs"/>
              </a:rPr>
              <a:t>Ardından </a:t>
            </a:r>
            <a:r>
              <a:rPr lang="tr-TR" sz="1400" dirty="0">
                <a:solidFill>
                  <a:schemeClr val="accent2"/>
                </a:solidFill>
                <a:latin typeface="+mj-lt"/>
                <a:ea typeface="+mj-ea"/>
                <a:cs typeface="+mj-cs"/>
              </a:rPr>
              <a:t>gönderim yapılacak grup belirlenir </a:t>
            </a:r>
            <a:r>
              <a:rPr lang="tr-TR" sz="1400" u="sng" dirty="0">
                <a:solidFill>
                  <a:schemeClr val="accent2"/>
                </a:solidFill>
                <a:latin typeface="+mj-lt"/>
                <a:ea typeface="+mj-ea"/>
                <a:cs typeface="+mj-cs"/>
              </a:rPr>
              <a:t>(Sınıf/şube veya Okul) </a:t>
            </a:r>
            <a:r>
              <a:rPr lang="tr-TR" sz="1400" dirty="0">
                <a:solidFill>
                  <a:schemeClr val="accent2"/>
                </a:solidFill>
                <a:latin typeface="+mj-lt"/>
                <a:ea typeface="+mj-ea"/>
                <a:cs typeface="+mj-cs"/>
              </a:rPr>
              <a:t>ve ‘PAYLAŞ’ </a:t>
            </a:r>
            <a:r>
              <a:rPr lang="tr-TR" sz="1400" dirty="0">
                <a:latin typeface="+mj-lt"/>
                <a:ea typeface="+mj-ea"/>
                <a:cs typeface="+mj-cs"/>
              </a:rPr>
              <a:t>butonuna tıklanır. Konu kavrama testleri, sorular, ödevler vb. gibi işlemler için aynı işlemler uygulanır.</a:t>
            </a:r>
          </a:p>
        </p:txBody>
      </p:sp>
      <p:pic>
        <p:nvPicPr>
          <p:cNvPr id="6" name="Resim 5">
            <a:extLst>
              <a:ext uri="{FF2B5EF4-FFF2-40B4-BE49-F238E27FC236}">
                <a16:creationId xmlns:a16="http://schemas.microsoft.com/office/drawing/2014/main" id="{FED85645-BD33-47FE-AD9C-C08A448D5A6E}"/>
              </a:ext>
            </a:extLst>
          </p:cNvPr>
          <p:cNvPicPr>
            <a:picLocks noChangeAspect="1"/>
          </p:cNvPicPr>
          <p:nvPr/>
        </p:nvPicPr>
        <p:blipFill rotWithShape="1">
          <a:blip r:embed="rId2">
            <a:extLst>
              <a:ext uri="{28A0092B-C50C-407E-A947-70E740481C1C}">
                <a14:useLocalDpi xmlns:a14="http://schemas.microsoft.com/office/drawing/2010/main" val="0"/>
              </a:ext>
            </a:extLst>
          </a:blip>
          <a:srcRect b="23534"/>
          <a:stretch/>
        </p:blipFill>
        <p:spPr>
          <a:xfrm>
            <a:off x="145897" y="1744477"/>
            <a:ext cx="8852206" cy="1684523"/>
          </a:xfrm>
          <a:prstGeom prst="rect">
            <a:avLst/>
          </a:prstGeom>
        </p:spPr>
      </p:pic>
      <p:pic>
        <p:nvPicPr>
          <p:cNvPr id="8" name="Resim 7">
            <a:extLst>
              <a:ext uri="{FF2B5EF4-FFF2-40B4-BE49-F238E27FC236}">
                <a16:creationId xmlns:a16="http://schemas.microsoft.com/office/drawing/2014/main" id="{535FB517-2935-417E-8255-D4B9125C500E}"/>
              </a:ext>
            </a:extLst>
          </p:cNvPr>
          <p:cNvPicPr>
            <a:picLocks noChangeAspect="1"/>
          </p:cNvPicPr>
          <p:nvPr/>
        </p:nvPicPr>
        <p:blipFill rotWithShape="1">
          <a:blip r:embed="rId3">
            <a:extLst>
              <a:ext uri="{28A0092B-C50C-407E-A947-70E740481C1C}">
                <a14:useLocalDpi xmlns:a14="http://schemas.microsoft.com/office/drawing/2010/main" val="0"/>
              </a:ext>
            </a:extLst>
          </a:blip>
          <a:srcRect b="29528"/>
          <a:stretch/>
        </p:blipFill>
        <p:spPr>
          <a:xfrm>
            <a:off x="148996" y="3543314"/>
            <a:ext cx="8846007" cy="3270062"/>
          </a:xfrm>
          <a:prstGeom prst="rect">
            <a:avLst/>
          </a:prstGeom>
        </p:spPr>
      </p:pic>
      <p:sp>
        <p:nvSpPr>
          <p:cNvPr id="4" name="Oval 3">
            <a:extLst>
              <a:ext uri="{FF2B5EF4-FFF2-40B4-BE49-F238E27FC236}">
                <a16:creationId xmlns:a16="http://schemas.microsoft.com/office/drawing/2014/main" id="{46EDF7CD-894F-4131-978C-82B388364983}"/>
              </a:ext>
            </a:extLst>
          </p:cNvPr>
          <p:cNvSpPr/>
          <p:nvPr/>
        </p:nvSpPr>
        <p:spPr>
          <a:xfrm>
            <a:off x="6444208" y="3068960"/>
            <a:ext cx="648072" cy="527113"/>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16107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000" dirty="0">
                <a:solidFill>
                  <a:schemeClr val="accent2">
                    <a:lumMod val="75000"/>
                  </a:schemeClr>
                </a:solidFill>
              </a:rPr>
              <a:t>Gönderilen Çalışmaların Takibi;</a:t>
            </a:r>
          </a:p>
          <a:p>
            <a:br>
              <a:rPr lang="tr-TR" sz="3600" dirty="0"/>
            </a:br>
            <a:endParaRPr lang="tr-TR" sz="3600" dirty="0"/>
          </a:p>
        </p:txBody>
      </p:sp>
      <p:sp>
        <p:nvSpPr>
          <p:cNvPr id="3" name="İçerik Yer Tutucusu 2"/>
          <p:cNvSpPr txBox="1">
            <a:spLocks/>
          </p:cNvSpPr>
          <p:nvPr/>
        </p:nvSpPr>
        <p:spPr>
          <a:xfrm>
            <a:off x="414248" y="642346"/>
            <a:ext cx="8586954" cy="12744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a:pPr>
            <a:r>
              <a:rPr lang="tr-TR" sz="1800" dirty="0">
                <a:solidFill>
                  <a:schemeClr val="accent2"/>
                </a:solidFill>
                <a:latin typeface="+mj-lt"/>
                <a:ea typeface="+mj-ea"/>
                <a:cs typeface="+mj-cs"/>
              </a:rPr>
              <a:t>‘DERSLER’ </a:t>
            </a:r>
            <a:r>
              <a:rPr lang="tr-TR" sz="1800" dirty="0">
                <a:latin typeface="+mj-lt"/>
                <a:ea typeface="+mj-ea"/>
                <a:cs typeface="+mj-cs"/>
              </a:rPr>
              <a:t>Sekmesinden </a:t>
            </a:r>
            <a:r>
              <a:rPr lang="tr-TR" sz="1800" dirty="0">
                <a:solidFill>
                  <a:schemeClr val="accent2"/>
                </a:solidFill>
                <a:latin typeface="+mj-lt"/>
                <a:ea typeface="+mj-ea"/>
                <a:cs typeface="+mj-cs"/>
              </a:rPr>
              <a:t>‘ÇALIŞMA TAKİBİ’</a:t>
            </a:r>
            <a:r>
              <a:rPr lang="tr-TR" sz="1800" dirty="0">
                <a:latin typeface="+mj-lt"/>
                <a:ea typeface="+mj-ea"/>
                <a:cs typeface="+mj-cs"/>
              </a:rPr>
              <a:t> butonu tıklanır. </a:t>
            </a:r>
          </a:p>
          <a:p>
            <a:pPr marL="457200" indent="-457200" defTabSz="457200">
              <a:spcBef>
                <a:spcPts val="1000"/>
              </a:spcBef>
              <a:buClr>
                <a:schemeClr val="accent1"/>
              </a:buClr>
              <a:buFont typeface="+mj-lt"/>
              <a:buAutoNum type="arabicPeriod"/>
            </a:pPr>
            <a:r>
              <a:rPr lang="tr-TR" sz="1800" dirty="0">
                <a:latin typeface="+mj-lt"/>
                <a:ea typeface="+mj-ea"/>
                <a:cs typeface="+mj-cs"/>
              </a:rPr>
              <a:t>Ardından gönderim yapılan çalışmalar listelenir. Gönderim süreleri, takip ve raporlamalar bu alanda görüntülenir. </a:t>
            </a:r>
          </a:p>
        </p:txBody>
      </p:sp>
      <p:pic>
        <p:nvPicPr>
          <p:cNvPr id="8" name="Resim 7">
            <a:extLst>
              <a:ext uri="{FF2B5EF4-FFF2-40B4-BE49-F238E27FC236}">
                <a16:creationId xmlns:a16="http://schemas.microsoft.com/office/drawing/2014/main" id="{535FB517-2935-417E-8255-D4B9125C500E}"/>
              </a:ext>
            </a:extLst>
          </p:cNvPr>
          <p:cNvPicPr>
            <a:picLocks noChangeAspect="1"/>
          </p:cNvPicPr>
          <p:nvPr/>
        </p:nvPicPr>
        <p:blipFill rotWithShape="1">
          <a:blip r:embed="rId2">
            <a:extLst>
              <a:ext uri="{28A0092B-C50C-407E-A947-70E740481C1C}">
                <a14:useLocalDpi xmlns:a14="http://schemas.microsoft.com/office/drawing/2010/main" val="0"/>
              </a:ext>
            </a:extLst>
          </a:blip>
          <a:srcRect b="23327"/>
          <a:stretch/>
        </p:blipFill>
        <p:spPr>
          <a:xfrm>
            <a:off x="242285" y="1916832"/>
            <a:ext cx="8659430" cy="4896544"/>
          </a:xfrm>
          <a:prstGeom prst="rect">
            <a:avLst/>
          </a:prstGeom>
        </p:spPr>
      </p:pic>
    </p:spTree>
    <p:extLst>
      <p:ext uri="{BB962C8B-B14F-4D97-AF65-F5344CB8AC3E}">
        <p14:creationId xmlns:p14="http://schemas.microsoft.com/office/powerpoint/2010/main" val="35861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7400" y="484300"/>
            <a:ext cx="6589200" cy="1280890"/>
          </a:xfrm>
        </p:spPr>
        <p:txBody>
          <a:bodyPr>
            <a:normAutofit/>
          </a:bodyPr>
          <a:lstStyle/>
          <a:p>
            <a:pPr algn="l"/>
            <a:r>
              <a:rPr lang="tr-TR" sz="6000" u="sng" dirty="0"/>
              <a:t>AMACIMIZ</a:t>
            </a:r>
          </a:p>
        </p:txBody>
      </p:sp>
      <p:sp>
        <p:nvSpPr>
          <p:cNvPr id="6" name="İçerik Yer Tutucusu 4"/>
          <p:cNvSpPr txBox="1">
            <a:spLocks/>
          </p:cNvSpPr>
          <p:nvPr/>
        </p:nvSpPr>
        <p:spPr>
          <a:xfrm>
            <a:off x="1115616" y="1628800"/>
            <a:ext cx="7560840" cy="44568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sz="2800" dirty="0">
                <a:solidFill>
                  <a:schemeClr val="tx1"/>
                </a:solidFill>
              </a:rPr>
              <a:t>        Bakanlığımızın geliştirdiği (EBA) eğitim bilişim ağından en üst seviyede yararlanarak  öğrencilerimizin;</a:t>
            </a:r>
          </a:p>
          <a:p>
            <a:pPr algn="just"/>
            <a:r>
              <a:rPr lang="tr-TR" sz="2800" dirty="0">
                <a:solidFill>
                  <a:schemeClr val="tx1"/>
                </a:solidFill>
              </a:rPr>
              <a:t>        </a:t>
            </a:r>
            <a:r>
              <a:rPr lang="tr-TR" sz="2800" dirty="0">
                <a:solidFill>
                  <a:srgbClr val="FF0000"/>
                </a:solidFill>
              </a:rPr>
              <a:t>Ders dışında bilgisayar ve cep telefonları  başında geçirdikleri vakitlerini ;oyun oynamak, sosyal medya sitelerinde  gezinmek yerine,</a:t>
            </a:r>
          </a:p>
          <a:p>
            <a:pPr algn="just"/>
            <a:endParaRPr lang="tr-TR" sz="2800" dirty="0">
              <a:solidFill>
                <a:schemeClr val="tx1"/>
              </a:solidFill>
            </a:endParaRPr>
          </a:p>
          <a:p>
            <a:pPr algn="just"/>
            <a:r>
              <a:rPr lang="tr-TR" sz="2800" dirty="0">
                <a:solidFill>
                  <a:schemeClr val="tx1"/>
                </a:solidFill>
              </a:rPr>
              <a:t>        </a:t>
            </a:r>
            <a:r>
              <a:rPr lang="tr-TR" sz="2800" b="1" dirty="0">
                <a:solidFill>
                  <a:schemeClr val="tx1"/>
                </a:solidFill>
              </a:rPr>
              <a:t>Soru çözmelerini, konu anlatımlarını dinlemelerini, tarama testleri yapmalarını sağlayarak daha faydalı ve verimli geçirmelerini sağlamak</a:t>
            </a:r>
            <a:r>
              <a:rPr lang="tr-TR" sz="2800" dirty="0">
                <a:solidFill>
                  <a:schemeClr val="tx1"/>
                </a:solidFill>
              </a:rPr>
              <a:t>.</a:t>
            </a:r>
          </a:p>
        </p:txBody>
      </p:sp>
    </p:spTree>
    <p:extLst>
      <p:ext uri="{BB962C8B-B14F-4D97-AF65-F5344CB8AC3E}">
        <p14:creationId xmlns:p14="http://schemas.microsoft.com/office/powerpoint/2010/main" val="174091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000" dirty="0">
                <a:solidFill>
                  <a:schemeClr val="accent2">
                    <a:lumMod val="75000"/>
                  </a:schemeClr>
                </a:solidFill>
              </a:rPr>
              <a:t>Gönderilen Çalışmaların Raporu ve Genel Kullanım Raporunun Takibi;</a:t>
            </a:r>
          </a:p>
          <a:p>
            <a:br>
              <a:rPr lang="tr-TR" sz="3600" dirty="0"/>
            </a:br>
            <a:endParaRPr lang="tr-TR" sz="3600" dirty="0"/>
          </a:p>
        </p:txBody>
      </p:sp>
      <p:sp>
        <p:nvSpPr>
          <p:cNvPr id="3" name="İçerik Yer Tutucusu 2"/>
          <p:cNvSpPr txBox="1">
            <a:spLocks/>
          </p:cNvSpPr>
          <p:nvPr/>
        </p:nvSpPr>
        <p:spPr>
          <a:xfrm>
            <a:off x="414248" y="642346"/>
            <a:ext cx="8586954" cy="12542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a:pPr>
            <a:r>
              <a:rPr lang="tr-TR" sz="1600" dirty="0">
                <a:solidFill>
                  <a:schemeClr val="accent2"/>
                </a:solidFill>
                <a:latin typeface="+mj-lt"/>
                <a:ea typeface="+mj-ea"/>
                <a:cs typeface="+mj-cs"/>
              </a:rPr>
              <a:t>‘DERSLER’ </a:t>
            </a:r>
            <a:r>
              <a:rPr lang="tr-TR" sz="1600" dirty="0">
                <a:latin typeface="+mj-lt"/>
                <a:ea typeface="+mj-ea"/>
                <a:cs typeface="+mj-cs"/>
              </a:rPr>
              <a:t>Sekmesinden </a:t>
            </a:r>
            <a:r>
              <a:rPr lang="tr-TR" sz="1600" dirty="0">
                <a:solidFill>
                  <a:schemeClr val="accent2"/>
                </a:solidFill>
                <a:latin typeface="+mj-lt"/>
                <a:ea typeface="+mj-ea"/>
                <a:cs typeface="+mj-cs"/>
              </a:rPr>
              <a:t>‘RAPORLAR’</a:t>
            </a:r>
            <a:r>
              <a:rPr lang="tr-TR" sz="1600" dirty="0">
                <a:latin typeface="+mj-lt"/>
                <a:ea typeface="+mj-ea"/>
                <a:cs typeface="+mj-cs"/>
              </a:rPr>
              <a:t> butonu tıklanır ve Rapor seçimi yapılır.</a:t>
            </a:r>
          </a:p>
          <a:p>
            <a:pPr marL="457200" indent="-457200" defTabSz="457200">
              <a:spcBef>
                <a:spcPts val="1000"/>
              </a:spcBef>
              <a:buClr>
                <a:schemeClr val="accent1"/>
              </a:buClr>
              <a:buFont typeface="+mj-lt"/>
              <a:buAutoNum type="arabicPeriod"/>
            </a:pPr>
            <a:r>
              <a:rPr lang="tr-TR" sz="1600" dirty="0">
                <a:latin typeface="+mj-lt"/>
                <a:ea typeface="+mj-ea"/>
                <a:cs typeface="+mj-cs"/>
              </a:rPr>
              <a:t>Çalışma Raporlarında; Gönderim yapılan çalışmaların çalışma bazlı öğrenci kullanım istatistikleri listelenir. Genel Kullanım Raporlarında; öğrencilerin genel kullanım </a:t>
            </a:r>
            <a:r>
              <a:rPr lang="tr-TR" sz="1600" dirty="0"/>
              <a:t>istatistikleri listelenir.</a:t>
            </a:r>
            <a:endParaRPr lang="tr-TR" sz="1600" dirty="0">
              <a:latin typeface="+mj-lt"/>
              <a:ea typeface="+mj-ea"/>
              <a:cs typeface="+mj-cs"/>
            </a:endParaRPr>
          </a:p>
        </p:txBody>
      </p:sp>
      <p:pic>
        <p:nvPicPr>
          <p:cNvPr id="8" name="Resim 7">
            <a:extLst>
              <a:ext uri="{FF2B5EF4-FFF2-40B4-BE49-F238E27FC236}">
                <a16:creationId xmlns:a16="http://schemas.microsoft.com/office/drawing/2014/main" id="{535FB517-2935-417E-8255-D4B9125C500E}"/>
              </a:ext>
            </a:extLst>
          </p:cNvPr>
          <p:cNvPicPr>
            <a:picLocks noChangeAspect="1"/>
          </p:cNvPicPr>
          <p:nvPr/>
        </p:nvPicPr>
        <p:blipFill rotWithShape="1">
          <a:blip r:embed="rId2">
            <a:extLst>
              <a:ext uri="{28A0092B-C50C-407E-A947-70E740481C1C}">
                <a14:useLocalDpi xmlns:a14="http://schemas.microsoft.com/office/drawing/2010/main" val="0"/>
              </a:ext>
            </a:extLst>
          </a:blip>
          <a:srcRect t="8899" b="50168"/>
          <a:stretch/>
        </p:blipFill>
        <p:spPr>
          <a:xfrm>
            <a:off x="359786" y="1896632"/>
            <a:ext cx="8659430" cy="1656184"/>
          </a:xfrm>
          <a:prstGeom prst="rect">
            <a:avLst/>
          </a:prstGeom>
        </p:spPr>
      </p:pic>
      <p:pic>
        <p:nvPicPr>
          <p:cNvPr id="5" name="Resim 4">
            <a:extLst>
              <a:ext uri="{FF2B5EF4-FFF2-40B4-BE49-F238E27FC236}">
                <a16:creationId xmlns:a16="http://schemas.microsoft.com/office/drawing/2014/main" id="{F92959B9-D294-4287-BF6E-8FEF691A7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6" y="3552816"/>
            <a:ext cx="8729752" cy="3229824"/>
          </a:xfrm>
          <a:prstGeom prst="rect">
            <a:avLst/>
          </a:prstGeom>
        </p:spPr>
      </p:pic>
    </p:spTree>
    <p:extLst>
      <p:ext uri="{BB962C8B-B14F-4D97-AF65-F5344CB8AC3E}">
        <p14:creationId xmlns:p14="http://schemas.microsoft.com/office/powerpoint/2010/main" val="309515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59786" y="116632"/>
            <a:ext cx="896474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Bef>
                <a:spcPts val="1000"/>
              </a:spcBef>
              <a:buClr>
                <a:schemeClr val="accent1"/>
              </a:buClr>
              <a:buFont typeface="Wingdings 3" charset="2"/>
            </a:pPr>
            <a:r>
              <a:rPr lang="tr-TR" sz="2000" dirty="0">
                <a:solidFill>
                  <a:schemeClr val="accent2">
                    <a:lumMod val="75000"/>
                  </a:schemeClr>
                </a:solidFill>
              </a:rPr>
              <a:t>Ders Listesi Oluşturma İşlemi;</a:t>
            </a:r>
          </a:p>
          <a:p>
            <a:br>
              <a:rPr lang="tr-TR" sz="3600" dirty="0"/>
            </a:br>
            <a:endParaRPr lang="tr-TR" sz="3600" dirty="0"/>
          </a:p>
        </p:txBody>
      </p:sp>
      <p:sp>
        <p:nvSpPr>
          <p:cNvPr id="3" name="İçerik Yer Tutucusu 2"/>
          <p:cNvSpPr txBox="1">
            <a:spLocks/>
          </p:cNvSpPr>
          <p:nvPr/>
        </p:nvSpPr>
        <p:spPr>
          <a:xfrm>
            <a:off x="404860" y="516055"/>
            <a:ext cx="8586954" cy="20234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Clr>
                <a:schemeClr val="accent1"/>
              </a:buClr>
              <a:buFont typeface="+mj-lt"/>
              <a:buAutoNum type="arabicPeriod"/>
            </a:pPr>
            <a:r>
              <a:rPr lang="tr-TR" sz="1800" dirty="0">
                <a:latin typeface="+mj-lt"/>
                <a:ea typeface="+mj-ea"/>
                <a:cs typeface="+mj-cs"/>
              </a:rPr>
              <a:t>Ders listesine anılacak çalışma belirlenir. </a:t>
            </a:r>
            <a:r>
              <a:rPr lang="tr-TR" sz="1800" dirty="0">
                <a:solidFill>
                  <a:schemeClr val="accent2"/>
                </a:solidFill>
                <a:latin typeface="+mj-lt"/>
                <a:ea typeface="+mj-ea"/>
                <a:cs typeface="+mj-cs"/>
              </a:rPr>
              <a:t>‘LİSTEYE EKLE’ </a:t>
            </a:r>
            <a:r>
              <a:rPr lang="tr-TR" sz="1800" dirty="0">
                <a:latin typeface="+mj-lt"/>
                <a:ea typeface="+mj-ea"/>
                <a:cs typeface="+mj-cs"/>
              </a:rPr>
              <a:t>butonuna tıklanır.</a:t>
            </a:r>
          </a:p>
          <a:p>
            <a:pPr marL="457200" indent="-457200" defTabSz="457200">
              <a:spcBef>
                <a:spcPts val="1000"/>
              </a:spcBef>
              <a:buClr>
                <a:schemeClr val="accent1"/>
              </a:buClr>
              <a:buFont typeface="+mj-lt"/>
              <a:buAutoNum type="arabicPeriod"/>
            </a:pPr>
            <a:r>
              <a:rPr lang="tr-TR" sz="1800" dirty="0">
                <a:solidFill>
                  <a:schemeClr val="accent2"/>
                </a:solidFill>
                <a:latin typeface="+mj-lt"/>
                <a:ea typeface="+mj-ea"/>
                <a:cs typeface="+mj-cs"/>
              </a:rPr>
              <a:t>‘YENİ LİSTE EKLE’ </a:t>
            </a:r>
            <a:r>
              <a:rPr lang="tr-TR" sz="1800" dirty="0">
                <a:latin typeface="+mj-lt"/>
                <a:ea typeface="+mj-ea"/>
                <a:cs typeface="+mj-cs"/>
              </a:rPr>
              <a:t>butonuna tıklanır.</a:t>
            </a:r>
          </a:p>
          <a:p>
            <a:pPr marL="457200" indent="-457200" defTabSz="457200">
              <a:spcBef>
                <a:spcPts val="1000"/>
              </a:spcBef>
              <a:buClr>
                <a:schemeClr val="accent1"/>
              </a:buClr>
              <a:buFont typeface="+mj-lt"/>
              <a:buAutoNum type="arabicPeriod"/>
            </a:pPr>
            <a:r>
              <a:rPr lang="tr-TR" sz="1800" dirty="0">
                <a:solidFill>
                  <a:schemeClr val="accent2"/>
                </a:solidFill>
                <a:latin typeface="+mj-lt"/>
                <a:ea typeface="+mj-ea"/>
                <a:cs typeface="+mj-cs"/>
              </a:rPr>
              <a:t>Ad, Sınıf, Ders </a:t>
            </a:r>
            <a:r>
              <a:rPr lang="tr-TR" sz="1800" dirty="0">
                <a:latin typeface="+mj-lt"/>
                <a:ea typeface="+mj-ea"/>
                <a:cs typeface="+mj-cs"/>
              </a:rPr>
              <a:t>sekmeleri doldurulur. </a:t>
            </a:r>
            <a:r>
              <a:rPr lang="tr-TR" sz="1800" dirty="0">
                <a:solidFill>
                  <a:schemeClr val="accent2"/>
                </a:solidFill>
              </a:rPr>
              <a:t>LİSTEYE EKLE’ butonuna tıklanır. </a:t>
            </a:r>
          </a:p>
          <a:p>
            <a:pPr marL="457200" indent="-457200" defTabSz="457200">
              <a:spcBef>
                <a:spcPts val="1000"/>
              </a:spcBef>
              <a:buClr>
                <a:schemeClr val="accent1"/>
              </a:buClr>
              <a:buFont typeface="+mj-lt"/>
              <a:buAutoNum type="arabicPeriod"/>
            </a:pPr>
            <a:r>
              <a:rPr lang="tr-TR" sz="1800" dirty="0"/>
              <a:t>Branşlara göre ders listeleri oluşturabilirsiniz. Konu kavrama testleri, sorular, ödevler vb. gibi işlemler için aynı işlemler uygulanır.</a:t>
            </a:r>
            <a:endParaRPr lang="tr-TR" sz="1800" dirty="0">
              <a:latin typeface="+mj-lt"/>
              <a:ea typeface="+mj-ea"/>
              <a:cs typeface="+mj-cs"/>
            </a:endParaRPr>
          </a:p>
        </p:txBody>
      </p:sp>
      <p:pic>
        <p:nvPicPr>
          <p:cNvPr id="8" name="Resim 7">
            <a:extLst>
              <a:ext uri="{FF2B5EF4-FFF2-40B4-BE49-F238E27FC236}">
                <a16:creationId xmlns:a16="http://schemas.microsoft.com/office/drawing/2014/main" id="{535FB517-2935-417E-8255-D4B9125C5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86" y="2539512"/>
            <a:ext cx="8586954" cy="1656184"/>
          </a:xfrm>
          <a:prstGeom prst="rect">
            <a:avLst/>
          </a:prstGeom>
        </p:spPr>
      </p:pic>
      <p:pic>
        <p:nvPicPr>
          <p:cNvPr id="5" name="Resim 4">
            <a:extLst>
              <a:ext uri="{FF2B5EF4-FFF2-40B4-BE49-F238E27FC236}">
                <a16:creationId xmlns:a16="http://schemas.microsoft.com/office/drawing/2014/main" id="{F92959B9-D294-4287-BF6E-8FEF691A7055}"/>
              </a:ext>
            </a:extLst>
          </p:cNvPr>
          <p:cNvPicPr>
            <a:picLocks noChangeAspect="1"/>
          </p:cNvPicPr>
          <p:nvPr/>
        </p:nvPicPr>
        <p:blipFill rotWithShape="1">
          <a:blip r:embed="rId3">
            <a:extLst>
              <a:ext uri="{28A0092B-C50C-407E-A947-70E740481C1C}">
                <a14:useLocalDpi xmlns:a14="http://schemas.microsoft.com/office/drawing/2010/main" val="0"/>
              </a:ext>
            </a:extLst>
          </a:blip>
          <a:srcRect b="17555"/>
          <a:stretch/>
        </p:blipFill>
        <p:spPr>
          <a:xfrm>
            <a:off x="359786" y="4195162"/>
            <a:ext cx="8586954" cy="2662838"/>
          </a:xfrm>
          <a:prstGeom prst="rect">
            <a:avLst/>
          </a:prstGeom>
        </p:spPr>
      </p:pic>
    </p:spTree>
    <p:extLst>
      <p:ext uri="{BB962C8B-B14F-4D97-AF65-F5344CB8AC3E}">
        <p14:creationId xmlns:p14="http://schemas.microsoft.com/office/powerpoint/2010/main" val="684157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idx="4294967295"/>
          </p:nvPr>
        </p:nvSpPr>
        <p:spPr>
          <a:xfrm>
            <a:off x="1371600" y="404664"/>
            <a:ext cx="7376864" cy="1470025"/>
          </a:xfrm>
        </p:spPr>
        <p:txBody>
          <a:bodyPr>
            <a:noAutofit/>
          </a:bodyPr>
          <a:lstStyle/>
          <a:p>
            <a:pPr algn="l"/>
            <a:r>
              <a:rPr lang="tr-TR" sz="3600" dirty="0"/>
              <a:t>EBA Ders öğrenci kayıt oranlarını tamamlamak için;</a:t>
            </a:r>
          </a:p>
        </p:txBody>
      </p:sp>
      <p:sp>
        <p:nvSpPr>
          <p:cNvPr id="3" name="Alt Başlık 2"/>
          <p:cNvSpPr>
            <a:spLocks noGrp="1"/>
          </p:cNvSpPr>
          <p:nvPr>
            <p:ph type="subTitle" idx="4294967295"/>
          </p:nvPr>
        </p:nvSpPr>
        <p:spPr>
          <a:xfrm>
            <a:off x="1259632" y="1772816"/>
            <a:ext cx="7488832" cy="4103688"/>
          </a:xfrm>
        </p:spPr>
        <p:txBody>
          <a:bodyPr>
            <a:noAutofit/>
          </a:bodyPr>
          <a:lstStyle/>
          <a:p>
            <a:pPr>
              <a:buFont typeface="Arial" pitchFamily="34" charset="0"/>
              <a:buChar char="•"/>
            </a:pPr>
            <a:r>
              <a:rPr lang="tr-TR" sz="3600" dirty="0">
                <a:solidFill>
                  <a:schemeClr val="accent2"/>
                </a:solidFill>
                <a:latin typeface="+mj-lt"/>
                <a:ea typeface="+mj-ea"/>
                <a:cs typeface="+mj-cs"/>
              </a:rPr>
              <a:t>Şube rehber öğretmenliği </a:t>
            </a:r>
            <a:r>
              <a:rPr lang="tr-TR" sz="3600" dirty="0">
                <a:solidFill>
                  <a:schemeClr val="tx1"/>
                </a:solidFill>
                <a:latin typeface="+mj-lt"/>
                <a:ea typeface="+mj-ea"/>
                <a:cs typeface="+mj-cs"/>
              </a:rPr>
              <a:t>görevi olan öğretmenlerin de </a:t>
            </a:r>
            <a:r>
              <a:rPr lang="tr-TR" sz="3600" b="1" u="sng" dirty="0">
                <a:solidFill>
                  <a:schemeClr val="tx1"/>
                </a:solidFill>
                <a:latin typeface="+mj-lt"/>
                <a:ea typeface="+mj-ea"/>
                <a:cs typeface="+mj-cs"/>
              </a:rPr>
              <a:t>16 Kasım 2018 tarihine kadar; </a:t>
            </a:r>
            <a:r>
              <a:rPr lang="tr-TR" sz="3600" dirty="0">
                <a:solidFill>
                  <a:schemeClr val="tx1"/>
                </a:solidFill>
                <a:latin typeface="+mj-lt"/>
                <a:ea typeface="+mj-ea"/>
                <a:cs typeface="+mj-cs"/>
              </a:rPr>
              <a:t>kendi sınıflarındaki                           </a:t>
            </a:r>
            <a:r>
              <a:rPr lang="tr-TR" sz="3600" dirty="0">
                <a:solidFill>
                  <a:schemeClr val="accent2"/>
                </a:solidFill>
                <a:latin typeface="+mj-lt"/>
                <a:ea typeface="+mj-ea"/>
                <a:cs typeface="+mj-cs"/>
              </a:rPr>
              <a:t>tüm öğrencilerin</a:t>
            </a:r>
            <a:r>
              <a:rPr lang="tr-TR" sz="3600" dirty="0">
                <a:solidFill>
                  <a:schemeClr val="tx1"/>
                </a:solidFill>
                <a:latin typeface="+mj-lt"/>
                <a:ea typeface="+mj-ea"/>
                <a:cs typeface="+mj-cs"/>
              </a:rPr>
              <a:t> EBA </a:t>
            </a:r>
            <a:r>
              <a:rPr lang="tr-TR" sz="3600" dirty="0" err="1">
                <a:solidFill>
                  <a:schemeClr val="tx1"/>
                </a:solidFill>
                <a:latin typeface="+mj-lt"/>
                <a:ea typeface="+mj-ea"/>
                <a:cs typeface="+mj-cs"/>
              </a:rPr>
              <a:t>DERS’e</a:t>
            </a:r>
            <a:r>
              <a:rPr lang="tr-TR" sz="3600" dirty="0">
                <a:solidFill>
                  <a:schemeClr val="tx1"/>
                </a:solidFill>
                <a:latin typeface="+mj-lt"/>
                <a:ea typeface="+mj-ea"/>
                <a:cs typeface="+mj-cs"/>
              </a:rPr>
              <a:t> girişlerinin tamamlamalarını sağlanacaktır.</a:t>
            </a:r>
          </a:p>
          <a:p>
            <a:pPr algn="l"/>
            <a:endParaRPr lang="tr-TR" sz="2800" dirty="0">
              <a:solidFill>
                <a:schemeClr val="tx1"/>
              </a:solidFill>
            </a:endParaRPr>
          </a:p>
        </p:txBody>
      </p:sp>
    </p:spTree>
    <p:extLst>
      <p:ext uri="{BB962C8B-B14F-4D97-AF65-F5344CB8AC3E}">
        <p14:creationId xmlns:p14="http://schemas.microsoft.com/office/powerpoint/2010/main" val="207261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45024"/>
            <a:ext cx="7056784" cy="300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403648" y="404664"/>
            <a:ext cx="6837851" cy="35855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ACE3">
                    <a:lumMod val="75000"/>
                  </a:srgbClr>
                </a:solidFill>
                <a:effectLst/>
                <a:uLnTx/>
                <a:uFillTx/>
                <a:latin typeface="Century Gothic"/>
                <a:ea typeface="+mn-ea"/>
                <a:cs typeface="+mn-cs"/>
              </a:rPr>
              <a:t>EBA Mobil uygulama kullanımını yaygınlaştırmak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1CACE3">
                  <a:lumMod val="75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ACE3">
                    <a:lumMod val="75000"/>
                  </a:srgbClr>
                </a:solidFill>
                <a:effectLst/>
                <a:uLnTx/>
                <a:uFillTx/>
                <a:latin typeface="Century Gothic"/>
                <a:ea typeface="+mn-ea"/>
                <a:cs typeface="+mn-cs"/>
              </a:rPr>
              <a:t>EBA Android Uygulama Linki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1CACE3">
                    <a:lumMod val="75000"/>
                  </a:srgbClr>
                </a:solidFill>
                <a:effectLst/>
                <a:uLnTx/>
                <a:uFillTx/>
                <a:latin typeface="Century Gothic"/>
                <a:ea typeface="+mn-ea"/>
                <a:cs typeface="+mn-cs"/>
                <a:hlinkClick r:id="rId3"/>
              </a:rPr>
              <a:t>https://play.google.com/store/apps/details?id=tr.gov.eba.hesap</a:t>
            </a:r>
            <a:endParaRPr kumimoji="0" lang="tr-TR" sz="1600" b="0" i="0" u="none" strike="noStrike" kern="1200" cap="none" spc="0" normalizeH="0" baseline="0" noProof="0" dirty="0">
              <a:ln>
                <a:noFill/>
              </a:ln>
              <a:solidFill>
                <a:srgbClr val="1CACE3">
                  <a:lumMod val="75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a:ln>
                <a:noFill/>
              </a:ln>
              <a:solidFill>
                <a:srgbClr val="1CACE3">
                  <a:lumMod val="75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1CACE3">
                    <a:lumMod val="75000"/>
                  </a:srgbClr>
                </a:solidFill>
                <a:effectLst/>
                <a:uLnTx/>
                <a:uFillTx/>
                <a:latin typeface="Century Gothic"/>
                <a:ea typeface="+mn-ea"/>
                <a:cs typeface="+mn-cs"/>
              </a:rPr>
              <a:t>EBA İOS Uygulama Linki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1CACE3">
                    <a:lumMod val="75000"/>
                  </a:srgbClr>
                </a:solidFill>
                <a:effectLst/>
                <a:uLnTx/>
                <a:uFillTx/>
                <a:latin typeface="Century Gothic"/>
                <a:ea typeface="+mn-ea"/>
                <a:cs typeface="+mn-cs"/>
                <a:hlinkClick r:id="rId4"/>
              </a:rPr>
              <a:t>https://itunes.apple.com/us/app/eba/id1207256037?mt=8</a:t>
            </a:r>
            <a:endParaRPr kumimoji="0" lang="tr-TR" sz="1600" b="0" i="0" u="none" strike="noStrike" kern="1200" cap="none" spc="0" normalizeH="0" baseline="0" noProof="0" dirty="0">
              <a:ln>
                <a:noFill/>
              </a:ln>
              <a:solidFill>
                <a:srgbClr val="1CACE3">
                  <a:lumMod val="75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srgbClr val="1CACE3">
                  <a:lumMod val="75000"/>
                </a:srgbClr>
              </a:solidFill>
              <a:effectLst/>
              <a:uLnTx/>
              <a:uFillTx/>
              <a:latin typeface="Century Gothic"/>
              <a:ea typeface="+mn-ea"/>
              <a:cs typeface="+mn-cs"/>
            </a:endParaRPr>
          </a:p>
        </p:txBody>
      </p:sp>
    </p:spTree>
    <p:extLst>
      <p:ext uri="{BB962C8B-B14F-4D97-AF65-F5344CB8AC3E}">
        <p14:creationId xmlns:p14="http://schemas.microsoft.com/office/powerpoint/2010/main" val="429287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620688"/>
            <a:ext cx="7704348" cy="4524315"/>
          </a:xfrm>
          <a:prstGeom prst="rect">
            <a:avLst/>
          </a:prstGeom>
        </p:spPr>
        <p:txBody>
          <a:bodyPr wrap="square">
            <a:spAutoFit/>
          </a:bodyPr>
          <a:lstStyle/>
          <a:p>
            <a:pPr algn="ctr"/>
            <a:r>
              <a:rPr lang="tr-TR" sz="4000" dirty="0">
                <a:solidFill>
                  <a:schemeClr val="accent2">
                    <a:lumMod val="75000"/>
                  </a:schemeClr>
                </a:solidFill>
                <a:latin typeface="+mj-lt"/>
                <a:ea typeface="+mj-ea"/>
                <a:cs typeface="+mj-cs"/>
              </a:rPr>
              <a:t>Ayrıca EBA Ders Yabancı Dil İçerikleri (2. Sınıftan 12. Sınıfa kadar Bakanlığımızın yayınladığı materyaller)  </a:t>
            </a:r>
            <a:r>
              <a:rPr lang="tr-TR" sz="4800" b="1" u="sng" dirty="0">
                <a:solidFill>
                  <a:schemeClr val="accent2">
                    <a:lumMod val="75000"/>
                  </a:schemeClr>
                </a:solidFill>
                <a:latin typeface="+mj-lt"/>
                <a:ea typeface="+mj-ea"/>
                <a:cs typeface="+mj-cs"/>
              </a:rPr>
              <a:t>yds.eba.gov.tr</a:t>
            </a:r>
            <a:endParaRPr lang="tr-TR" sz="4000" b="1" u="sng" dirty="0">
              <a:solidFill>
                <a:schemeClr val="accent2">
                  <a:lumMod val="75000"/>
                </a:schemeClr>
              </a:solidFill>
              <a:latin typeface="+mj-lt"/>
              <a:ea typeface="+mj-ea"/>
              <a:cs typeface="+mj-cs"/>
            </a:endParaRPr>
          </a:p>
          <a:p>
            <a:pPr algn="ctr"/>
            <a:r>
              <a:rPr lang="tr-TR" sz="4000" dirty="0">
                <a:solidFill>
                  <a:schemeClr val="accent2">
                    <a:lumMod val="75000"/>
                  </a:schemeClr>
                </a:solidFill>
                <a:latin typeface="+mj-lt"/>
                <a:ea typeface="+mj-ea"/>
                <a:cs typeface="+mj-cs"/>
              </a:rPr>
              <a:t>internet sitesinden </a:t>
            </a:r>
          </a:p>
          <a:p>
            <a:pPr algn="ctr"/>
            <a:r>
              <a:rPr lang="tr-TR" sz="4000" dirty="0">
                <a:solidFill>
                  <a:schemeClr val="accent2">
                    <a:lumMod val="75000"/>
                  </a:schemeClr>
                </a:solidFill>
                <a:latin typeface="+mj-lt"/>
                <a:ea typeface="+mj-ea"/>
                <a:cs typeface="+mj-cs"/>
              </a:rPr>
              <a:t>takip edilebilir.</a:t>
            </a:r>
          </a:p>
        </p:txBody>
      </p:sp>
    </p:spTree>
    <p:extLst>
      <p:ext uri="{BB962C8B-B14F-4D97-AF65-F5344CB8AC3E}">
        <p14:creationId xmlns:p14="http://schemas.microsoft.com/office/powerpoint/2010/main" val="3040985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306333"/>
            <a:ext cx="6589199" cy="1280890"/>
          </a:xfrm>
        </p:spPr>
        <p:txBody>
          <a:bodyPr>
            <a:normAutofit/>
          </a:bodyPr>
          <a:lstStyle/>
          <a:p>
            <a:r>
              <a:rPr lang="tr-TR" sz="6000" u="sng" dirty="0"/>
              <a:t>HEDEFİMİZ</a:t>
            </a:r>
          </a:p>
        </p:txBody>
      </p:sp>
      <p:sp>
        <p:nvSpPr>
          <p:cNvPr id="3" name="İçerik Yer Tutucusu 2"/>
          <p:cNvSpPr>
            <a:spLocks noGrp="1"/>
          </p:cNvSpPr>
          <p:nvPr>
            <p:ph idx="1"/>
          </p:nvPr>
        </p:nvSpPr>
        <p:spPr>
          <a:xfrm>
            <a:off x="1547664" y="1484784"/>
            <a:ext cx="6689290" cy="4794105"/>
          </a:xfrm>
        </p:spPr>
        <p:txBody>
          <a:bodyPr>
            <a:normAutofit fontScale="92500" lnSpcReduction="10000"/>
          </a:bodyPr>
          <a:lstStyle/>
          <a:p>
            <a:pPr algn="just"/>
            <a:r>
              <a:rPr lang="tr-TR" sz="3200" dirty="0"/>
              <a:t> Öğrencilerimizin bilgisayar ve cep telefonu kullanırken boşa harcadıkları vakitlerini ,eğitim içeriklerini ve paylaşımlarını inceleyerek daha etkin ve verimli kullanmalarını sağlamak,</a:t>
            </a:r>
          </a:p>
          <a:p>
            <a:endParaRPr lang="tr-TR" sz="3200" dirty="0"/>
          </a:p>
          <a:p>
            <a:r>
              <a:rPr lang="tr-TR" sz="3200" dirty="0"/>
              <a:t> Öğretmenlerimizin EBA Ders   kullanma alışkanlığı kazanmalarını sağlamaktır.</a:t>
            </a:r>
          </a:p>
        </p:txBody>
      </p:sp>
    </p:spTree>
    <p:extLst>
      <p:ext uri="{BB962C8B-B14F-4D97-AF65-F5344CB8AC3E}">
        <p14:creationId xmlns:p14="http://schemas.microsoft.com/office/powerpoint/2010/main" val="2729876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20021" y="4293096"/>
            <a:ext cx="5808363" cy="844326"/>
          </a:xfrm>
        </p:spPr>
        <p:txBody>
          <a:bodyPr>
            <a:normAutofit/>
          </a:bodyPr>
          <a:lstStyle/>
          <a:p>
            <a:r>
              <a:rPr lang="tr-TR" sz="4800" b="1" dirty="0">
                <a:effectLst>
                  <a:outerShdw blurRad="38100" dist="38100" dir="2700000" algn="tl">
                    <a:srgbClr val="000000">
                      <a:alpha val="43137"/>
                    </a:srgbClr>
                  </a:outerShdw>
                </a:effectLst>
              </a:rPr>
              <a:t>destek@eba.gov.tr</a:t>
            </a:r>
          </a:p>
        </p:txBody>
      </p:sp>
      <p:sp>
        <p:nvSpPr>
          <p:cNvPr id="3" name="Alt Başlık 2"/>
          <p:cNvSpPr>
            <a:spLocks noGrp="1"/>
          </p:cNvSpPr>
          <p:nvPr>
            <p:ph type="subTitle" idx="1"/>
          </p:nvPr>
        </p:nvSpPr>
        <p:spPr>
          <a:xfrm>
            <a:off x="3203848" y="5301208"/>
            <a:ext cx="3672408" cy="988342"/>
          </a:xfrm>
        </p:spPr>
        <p:txBody>
          <a:bodyPr>
            <a:normAutofit/>
          </a:bodyPr>
          <a:lstStyle/>
          <a:p>
            <a:r>
              <a:rPr lang="tr-TR" sz="4400" b="1" dirty="0">
                <a:effectLst>
                  <a:outerShdw blurRad="38100" dist="38100" dir="2700000" algn="tl">
                    <a:srgbClr val="000000">
                      <a:alpha val="43137"/>
                    </a:srgbClr>
                  </a:outerShdw>
                </a:effectLst>
              </a:rPr>
              <a:t>TEŞEKKÜRLER</a:t>
            </a:r>
            <a:endParaRPr lang="tr-TR" sz="4400" b="1" dirty="0"/>
          </a:p>
        </p:txBody>
      </p:sp>
      <p:sp>
        <p:nvSpPr>
          <p:cNvPr id="4" name="Unvan 1">
            <a:extLst>
              <a:ext uri="{FF2B5EF4-FFF2-40B4-BE49-F238E27FC236}">
                <a16:creationId xmlns:a16="http://schemas.microsoft.com/office/drawing/2014/main" id="{E46CED99-06B8-46EB-AA8D-AD24BC3FBF70}"/>
              </a:ext>
            </a:extLst>
          </p:cNvPr>
          <p:cNvSpPr txBox="1">
            <a:spLocks/>
          </p:cNvSpPr>
          <p:nvPr/>
        </p:nvSpPr>
        <p:spPr>
          <a:xfrm>
            <a:off x="899592" y="-243408"/>
            <a:ext cx="7920880" cy="4392488"/>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800" b="1" dirty="0">
                <a:solidFill>
                  <a:schemeClr val="accent2"/>
                </a:solidFill>
                <a:effectLst>
                  <a:outerShdw blurRad="38100" dist="38100" dir="2700000" algn="tl">
                    <a:srgbClr val="000000">
                      <a:alpha val="43137"/>
                    </a:srgbClr>
                  </a:outerShdw>
                </a:effectLst>
              </a:rPr>
              <a:t>Cem EZGÜN</a:t>
            </a:r>
          </a:p>
          <a:p>
            <a:pPr algn="ctr"/>
            <a:r>
              <a:rPr lang="tr-TR" sz="3800" b="1" dirty="0">
                <a:solidFill>
                  <a:schemeClr val="accent2"/>
                </a:solidFill>
                <a:effectLst>
                  <a:outerShdw blurRad="38100" dist="38100" dir="2700000" algn="tl">
                    <a:srgbClr val="000000">
                      <a:alpha val="43137"/>
                    </a:srgbClr>
                  </a:outerShdw>
                </a:effectLst>
              </a:rPr>
              <a:t>İlçe Milli Eğitim Şube Müdürü</a:t>
            </a:r>
          </a:p>
          <a:p>
            <a:pPr algn="ctr"/>
            <a:endParaRPr lang="tr-TR" sz="3600" b="1" dirty="0">
              <a:solidFill>
                <a:schemeClr val="accent2"/>
              </a:solidFill>
              <a:effectLst>
                <a:outerShdw blurRad="38100" dist="38100" dir="2700000" algn="tl">
                  <a:srgbClr val="000000">
                    <a:alpha val="43137"/>
                  </a:srgbClr>
                </a:outerShdw>
              </a:effectLst>
            </a:endParaRPr>
          </a:p>
          <a:p>
            <a:pPr algn="ctr"/>
            <a:r>
              <a:rPr lang="tr-TR" sz="3800" b="1" dirty="0">
                <a:solidFill>
                  <a:schemeClr val="accent2"/>
                </a:solidFill>
                <a:effectLst>
                  <a:outerShdw blurRad="38100" dist="38100" dir="2700000" algn="tl">
                    <a:srgbClr val="000000">
                      <a:alpha val="43137"/>
                    </a:srgbClr>
                  </a:outerShdw>
                </a:effectLst>
              </a:rPr>
              <a:t>İbrahim DEMİR</a:t>
            </a:r>
          </a:p>
          <a:p>
            <a:pPr algn="ctr"/>
            <a:r>
              <a:rPr lang="tr-TR" sz="3800" b="1" dirty="0">
                <a:solidFill>
                  <a:schemeClr val="accent2"/>
                </a:solidFill>
                <a:effectLst>
                  <a:outerShdw blurRad="38100" dist="38100" dir="2700000" algn="tl">
                    <a:srgbClr val="000000">
                      <a:alpha val="43137"/>
                    </a:srgbClr>
                  </a:outerShdw>
                </a:effectLst>
              </a:rPr>
              <a:t>İlçe MEBBİS/DYS Yöneticisi</a:t>
            </a:r>
          </a:p>
          <a:p>
            <a:pPr algn="ctr"/>
            <a:r>
              <a:rPr lang="tr-TR" sz="3800" b="1" dirty="0">
                <a:solidFill>
                  <a:schemeClr val="accent2"/>
                </a:solidFill>
                <a:effectLst>
                  <a:outerShdw blurRad="38100" dist="38100" dir="2700000" algn="tl">
                    <a:srgbClr val="000000">
                      <a:alpha val="43137"/>
                    </a:srgbClr>
                  </a:outerShdw>
                </a:effectLst>
              </a:rPr>
              <a:t>(0242) 722 28 44 Dahili:125</a:t>
            </a:r>
          </a:p>
          <a:p>
            <a:pPr algn="ctr"/>
            <a:r>
              <a:rPr lang="tr-TR" sz="3800" b="1" dirty="0">
                <a:solidFill>
                  <a:schemeClr val="accent2"/>
                </a:solidFill>
                <a:effectLst>
                  <a:outerShdw blurRad="38100" dist="38100" dir="2700000" algn="tl">
                    <a:srgbClr val="000000">
                      <a:alpha val="43137"/>
                    </a:srgbClr>
                  </a:outerShdw>
                </a:effectLst>
              </a:rPr>
              <a:t>serik07@meb.gov.tr</a:t>
            </a:r>
          </a:p>
        </p:txBody>
      </p:sp>
    </p:spTree>
    <p:extLst>
      <p:ext uri="{BB962C8B-B14F-4D97-AF65-F5344CB8AC3E}">
        <p14:creationId xmlns:p14="http://schemas.microsoft.com/office/powerpoint/2010/main" val="373344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8104" y="4780271"/>
            <a:ext cx="3528392" cy="19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755575" y="2557493"/>
            <a:ext cx="7920880" cy="2246769"/>
          </a:xfrm>
          <a:prstGeom prst="rect">
            <a:avLst/>
          </a:prstGeom>
          <a:noFill/>
        </p:spPr>
        <p:txBody>
          <a:bodyPr wrap="square" rtlCol="0">
            <a:spAutoFit/>
          </a:bodyPr>
          <a:lstStyle/>
          <a:p>
            <a:r>
              <a:rPr lang="tr-TR" sz="2800" dirty="0"/>
              <a:t>            Eğitimin geleceğe  açılan  kapısı olan Eğitim Bilişim Ağı, Yenilik ve Eğitim Teknolojileri Genel Müdürlüğü  tarafından  her bir  bireyin kullanımına </a:t>
            </a:r>
            <a:r>
              <a:rPr lang="tr-TR" sz="2800" b="1" dirty="0"/>
              <a:t>ücretsiz</a:t>
            </a:r>
            <a:r>
              <a:rPr lang="tr-TR" sz="2800" dirty="0"/>
              <a:t> olarak sunulan </a:t>
            </a:r>
            <a:r>
              <a:rPr lang="tr-TR" sz="2800" b="1" dirty="0"/>
              <a:t>çevrimiçi bir sosyal eğitim platformu</a:t>
            </a:r>
            <a:r>
              <a:rPr lang="tr-TR" sz="2800" dirty="0"/>
              <a:t>dur.</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72009" y="260648"/>
            <a:ext cx="5688013"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80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27784" y="16935"/>
            <a:ext cx="4968552" cy="196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899592" y="1981891"/>
            <a:ext cx="8029400" cy="4339650"/>
          </a:xfrm>
          <a:prstGeom prst="rect">
            <a:avLst/>
          </a:prstGeom>
        </p:spPr>
        <p:txBody>
          <a:bodyPr wrap="square">
            <a:spAutoFit/>
          </a:bodyPr>
          <a:lstStyle/>
          <a:p>
            <a:pPr algn="just"/>
            <a:r>
              <a:rPr lang="tr-TR" sz="2300" b="1" dirty="0"/>
              <a:t>Öğretmenlerimiz için,</a:t>
            </a:r>
          </a:p>
          <a:p>
            <a:pPr algn="just"/>
            <a:r>
              <a:rPr lang="tr-TR" sz="2300" dirty="0"/>
              <a:t>Meslektaşlarıyla birlikte etkili bir şekilde iş birliği yapabilmeleri, öğrencileriyle eğitsel paylaşımlarda bulunabilmeleri için tasarlanmıştır. Öğretmenlerimiz;           EBA </a:t>
            </a:r>
            <a:r>
              <a:rPr lang="tr-TR" sz="2300" dirty="0" err="1"/>
              <a:t>Ders’te</a:t>
            </a:r>
            <a:r>
              <a:rPr lang="tr-TR" sz="2300" dirty="0"/>
              <a:t> oluşturduğu veya takip ettiği gruplar içinde eğitsel tartışmalara katılabilir, eğitsel paylaşımlar yapabilir, öğrencilerine çalışmalar gönderebilir, kişiye özel takvim planına göre gönderilen çalışmaları ve yaklaşan etkinlikleri takip edebilirler. Ayrıca burada yer alan içerik geliştirme araçlarını kullanarak ürettikleri içeriklerle Milli Eğitim Bakanlığı’nın tüm dünyaya                    e- içerik ihraç etme vizyonuna katkı sağlayabilirler.</a:t>
            </a:r>
          </a:p>
        </p:txBody>
      </p:sp>
    </p:spTree>
    <p:extLst>
      <p:ext uri="{BB962C8B-B14F-4D97-AF65-F5344CB8AC3E}">
        <p14:creationId xmlns:p14="http://schemas.microsoft.com/office/powerpoint/2010/main" val="298561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27784" y="0"/>
            <a:ext cx="4896544" cy="193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115616" y="1936478"/>
            <a:ext cx="7848872" cy="4339650"/>
          </a:xfrm>
          <a:prstGeom prst="rect">
            <a:avLst/>
          </a:prstGeom>
        </p:spPr>
        <p:txBody>
          <a:bodyPr wrap="square">
            <a:spAutoFit/>
          </a:bodyPr>
          <a:lstStyle/>
          <a:p>
            <a:pPr algn="just"/>
            <a:r>
              <a:rPr lang="tr-TR" sz="2300" b="1" dirty="0"/>
              <a:t>Öğrencilerimiz için,</a:t>
            </a:r>
          </a:p>
          <a:p>
            <a:pPr algn="just"/>
            <a:r>
              <a:rPr lang="tr-TR" sz="2300" dirty="0"/>
              <a:t>Çok daha verimli çalışmalar yapabilmeleri ve çalışmalarının karşılığını alabilmeleri için tasarlandı. Öğrencilerimiz EBA </a:t>
            </a:r>
            <a:r>
              <a:rPr lang="tr-TR" sz="2300" dirty="0" err="1"/>
              <a:t>Ders’le</a:t>
            </a:r>
            <a:r>
              <a:rPr lang="tr-TR" sz="2300" dirty="0"/>
              <a:t>, sınıf arkadaşları ve öğretmenleriyle birlikte çalışabilir, iletişim kurabilir ve paylaşımda bulunabilir. Ayrıca öğrencilerimiz, öğretmenlerinin gönderdiği ödev ve alıştırmaları takviminden anlık takip ederek çalışmalarını zamanında yapabilir, dilediği zaman dilediği konuya çalışabilir. Okulunda paylaşımlar yaparak, oylama ve etkinliklere katılarak hem okulda hem de okul dışında öğrenmeye devam edebilirler.</a:t>
            </a:r>
          </a:p>
        </p:txBody>
      </p:sp>
    </p:spTree>
    <p:extLst>
      <p:ext uri="{BB962C8B-B14F-4D97-AF65-F5344CB8AC3E}">
        <p14:creationId xmlns:p14="http://schemas.microsoft.com/office/powerpoint/2010/main" val="53439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405608" y="624110"/>
            <a:ext cx="7128792" cy="716658"/>
          </a:xfrm>
        </p:spPr>
        <p:txBody>
          <a:bodyPr/>
          <a:lstStyle/>
          <a:p>
            <a:r>
              <a:rPr lang="tr-TR" dirty="0"/>
              <a:t>İlçemizde öncelikle;</a:t>
            </a:r>
          </a:p>
        </p:txBody>
      </p:sp>
      <p:sp>
        <p:nvSpPr>
          <p:cNvPr id="8" name="Metin kutusu 7"/>
          <p:cNvSpPr txBox="1"/>
          <p:nvPr/>
        </p:nvSpPr>
        <p:spPr>
          <a:xfrm>
            <a:off x="1405608" y="1443841"/>
            <a:ext cx="7558880" cy="6124754"/>
          </a:xfrm>
          <a:prstGeom prst="rect">
            <a:avLst/>
          </a:prstGeom>
          <a:noFill/>
        </p:spPr>
        <p:txBody>
          <a:bodyPr wrap="square" rtlCol="0">
            <a:spAutoFit/>
          </a:bodyPr>
          <a:lstStyle/>
          <a:p>
            <a:pPr marL="514350" indent="-514350">
              <a:buFont typeface="+mj-lt"/>
              <a:buAutoNum type="arabicPeriod"/>
            </a:pPr>
            <a:r>
              <a:rPr lang="tr-TR" sz="2800" dirty="0"/>
              <a:t>Kurumunuzdaki  EBA Ders öğretmen kayıt oranlarını tamamlamak,</a:t>
            </a:r>
          </a:p>
          <a:p>
            <a:pPr marL="514350" indent="-514350">
              <a:buFont typeface="+mj-lt"/>
              <a:buAutoNum type="arabicPeriod"/>
            </a:pPr>
            <a:endParaRPr lang="tr-TR" sz="2800" dirty="0"/>
          </a:p>
          <a:p>
            <a:pPr marL="514350" indent="-514350">
              <a:buFont typeface="+mj-lt"/>
              <a:buAutoNum type="arabicPeriod"/>
            </a:pPr>
            <a:r>
              <a:rPr lang="tr-TR" sz="2800" dirty="0"/>
              <a:t>Kurumunuzdaki öğretmenlerin  yapmış oldukları yazılıların cevap anahtarlarını sınavların bitiminden sonra EBA Ders üzerinden paylaşmalarını sağlamak,</a:t>
            </a:r>
          </a:p>
          <a:p>
            <a:pPr marL="514350" indent="-514350">
              <a:buFont typeface="+mj-lt"/>
              <a:buAutoNum type="arabicPeriod"/>
            </a:pPr>
            <a:endParaRPr lang="tr-TR" sz="2800" dirty="0"/>
          </a:p>
          <a:p>
            <a:pPr marL="514350" indent="-514350">
              <a:buFont typeface="+mj-lt"/>
              <a:buAutoNum type="arabicPeriod"/>
            </a:pPr>
            <a:r>
              <a:rPr lang="tr-TR" sz="2800" dirty="0"/>
              <a:t>Öğretmenlerin EBA Ders üzerinde mevcut olan konu anlatımlarını paylaşmasını sağlamak,</a:t>
            </a:r>
          </a:p>
          <a:p>
            <a:pPr marL="514350" indent="-514350">
              <a:buFont typeface="+mj-lt"/>
              <a:buAutoNum type="arabicPeriod"/>
            </a:pPr>
            <a:endParaRPr lang="tr-TR" sz="2800" dirty="0"/>
          </a:p>
          <a:p>
            <a:endParaRPr lang="tr-TR" sz="2800" dirty="0">
              <a:solidFill>
                <a:srgbClr val="FF0000"/>
              </a:solidFill>
            </a:endParaRPr>
          </a:p>
          <a:p>
            <a:endParaRPr lang="tr-TR" sz="2800" dirty="0">
              <a:solidFill>
                <a:srgbClr val="FF0000"/>
              </a:solidFill>
            </a:endParaRPr>
          </a:p>
        </p:txBody>
      </p:sp>
    </p:spTree>
    <p:extLst>
      <p:ext uri="{BB962C8B-B14F-4D97-AF65-F5344CB8AC3E}">
        <p14:creationId xmlns:p14="http://schemas.microsoft.com/office/powerpoint/2010/main" val="345180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95128" y="620688"/>
            <a:ext cx="7848872" cy="4401205"/>
          </a:xfrm>
          <a:prstGeom prst="rect">
            <a:avLst/>
          </a:prstGeom>
        </p:spPr>
        <p:txBody>
          <a:bodyPr wrap="square">
            <a:spAutoFit/>
          </a:bodyPr>
          <a:lstStyle/>
          <a:p>
            <a:pPr marL="514350" indent="-514350">
              <a:buFont typeface="+mj-lt"/>
              <a:buAutoNum type="arabicPeriod" startAt="4"/>
            </a:pPr>
            <a:r>
              <a:rPr lang="tr-TR" sz="2800" dirty="0"/>
              <a:t>(Kurum Müdürü) EBA Ders öğretmen grubunu güncelleyerek kurum içindeki duyuruları, etkinlikleri EBA Ders üzerinden paylaşmak,</a:t>
            </a:r>
          </a:p>
          <a:p>
            <a:pPr marL="514350" indent="-514350">
              <a:buFont typeface="+mj-lt"/>
              <a:buAutoNum type="arabicPeriod" startAt="4"/>
            </a:pPr>
            <a:endParaRPr lang="tr-TR" sz="2800" dirty="0"/>
          </a:p>
          <a:p>
            <a:pPr marL="514350" indent="-514350">
              <a:buFont typeface="+mj-lt"/>
              <a:buAutoNum type="arabicPeriod" startAt="4"/>
            </a:pPr>
            <a:r>
              <a:rPr lang="tr-TR" sz="2800" dirty="0"/>
              <a:t>Kurumunuzdaki EBA Ders öğrenci kayıt oranlarını tamamlamak,</a:t>
            </a:r>
          </a:p>
          <a:p>
            <a:pPr marL="514350" indent="-514350">
              <a:buFont typeface="+mj-lt"/>
              <a:buAutoNum type="arabicPeriod" startAt="4"/>
            </a:pPr>
            <a:endParaRPr lang="tr-TR" sz="2800" dirty="0"/>
          </a:p>
          <a:p>
            <a:pPr marL="514350" indent="-514350">
              <a:buFont typeface="+mj-lt"/>
              <a:buAutoNum type="arabicPeriod" startAt="4"/>
            </a:pPr>
            <a:r>
              <a:rPr lang="tr-TR" sz="2800" dirty="0"/>
              <a:t>EBA Mobil uygulama kullanımını yaygınlaştırmak hedeflenmektedir.</a:t>
            </a:r>
          </a:p>
        </p:txBody>
      </p:sp>
      <p:pic>
        <p:nvPicPr>
          <p:cNvPr id="3" name="Picture 2">
            <a:extLst>
              <a:ext uri="{FF2B5EF4-FFF2-40B4-BE49-F238E27FC236}">
                <a16:creationId xmlns:a16="http://schemas.microsoft.com/office/drawing/2014/main" id="{3C21DF3D-1813-4C04-8DFF-A9B128347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021893"/>
            <a:ext cx="3312368" cy="181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53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332656"/>
            <a:ext cx="7948713" cy="1359024"/>
          </a:xfrm>
        </p:spPr>
        <p:txBody>
          <a:bodyPr>
            <a:normAutofit/>
          </a:bodyPr>
          <a:lstStyle/>
          <a:p>
            <a:r>
              <a:rPr lang="tr-TR" sz="3500" dirty="0"/>
              <a:t>Kurumunuzdaki EBA Ders öğretmen  kayıt oranlarını tamamlamak için;</a:t>
            </a:r>
          </a:p>
        </p:txBody>
      </p:sp>
      <p:sp>
        <p:nvSpPr>
          <p:cNvPr id="3" name="Alt Başlık 2"/>
          <p:cNvSpPr>
            <a:spLocks noGrp="1"/>
          </p:cNvSpPr>
          <p:nvPr>
            <p:ph sz="half" idx="1"/>
          </p:nvPr>
        </p:nvSpPr>
        <p:spPr>
          <a:xfrm>
            <a:off x="1211151" y="1772816"/>
            <a:ext cx="7753338" cy="4608512"/>
          </a:xfrm>
        </p:spPr>
        <p:txBody>
          <a:bodyPr>
            <a:normAutofit/>
          </a:bodyPr>
          <a:lstStyle/>
          <a:p>
            <a:r>
              <a:rPr lang="tr-TR" sz="2800" dirty="0"/>
              <a:t>Kurumdaki tüm öğretmenlerin </a:t>
            </a:r>
          </a:p>
          <a:p>
            <a:pPr marL="0" indent="0">
              <a:buNone/>
            </a:pPr>
            <a:r>
              <a:rPr lang="tr-TR" sz="2800" dirty="0"/>
              <a:t>(Kurum müdürü, müdür yardımcıları dahil)</a:t>
            </a:r>
          </a:p>
          <a:p>
            <a:pPr marL="0" indent="0">
              <a:buNone/>
            </a:pPr>
            <a:r>
              <a:rPr lang="tr-TR" sz="2800" dirty="0"/>
              <a:t>EBA </a:t>
            </a:r>
            <a:r>
              <a:rPr lang="tr-TR" sz="2800" dirty="0" err="1"/>
              <a:t>DERS’e</a:t>
            </a:r>
            <a:r>
              <a:rPr lang="tr-TR" sz="2800" dirty="0"/>
              <a:t> giriş yapması gerekmektedir.</a:t>
            </a:r>
          </a:p>
          <a:p>
            <a:endParaRPr lang="tr-TR" sz="2800" dirty="0"/>
          </a:p>
          <a:p>
            <a:r>
              <a:rPr lang="tr-TR" sz="2800" dirty="0"/>
              <a:t>Giriş yapan öğretmenler ekranın sağ üst köşesinde </a:t>
            </a:r>
            <a:r>
              <a:rPr lang="tr-TR" sz="2800" dirty="0">
                <a:solidFill>
                  <a:srgbClr val="FF0000"/>
                </a:solidFill>
              </a:rPr>
              <a:t>PROFİLİM DÜZENLE </a:t>
            </a:r>
            <a:r>
              <a:rPr lang="tr-TR" sz="2800" dirty="0"/>
              <a:t>kısmını tıklayarak bilgilerini güncellemesi gerekmektedir.</a:t>
            </a:r>
          </a:p>
          <a:p>
            <a:endParaRPr lang="tr-TR" dirty="0"/>
          </a:p>
          <a:p>
            <a:endParaRPr lang="tr-TR" dirty="0"/>
          </a:p>
          <a:p>
            <a:pPr marL="0" indent="0">
              <a:buNone/>
            </a:pPr>
            <a:endParaRPr lang="tr-TR" dirty="0"/>
          </a:p>
          <a:p>
            <a:endParaRPr lang="tr-TR" dirty="0"/>
          </a:p>
          <a:p>
            <a:pPr marL="0" indent="0">
              <a:buNone/>
            </a:pPr>
            <a:endParaRPr lang="tr-TR" dirty="0"/>
          </a:p>
        </p:txBody>
      </p:sp>
    </p:spTree>
    <p:extLst>
      <p:ext uri="{BB962C8B-B14F-4D97-AF65-F5344CB8AC3E}">
        <p14:creationId xmlns:p14="http://schemas.microsoft.com/office/powerpoint/2010/main" val="387889030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TM02900771[[fn=Dilim]]</Template>
  <TotalTime>1428</TotalTime>
  <Words>1275</Words>
  <Application>Microsoft Office PowerPoint</Application>
  <PresentationFormat>Ekran Gösterisi (4:3)</PresentationFormat>
  <Paragraphs>127</Paragraphs>
  <Slides>36</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36</vt:i4>
      </vt:variant>
    </vt:vector>
  </HeadingPairs>
  <TitlesOfParts>
    <vt:vector size="44" baseType="lpstr">
      <vt:lpstr>Arial</vt:lpstr>
      <vt:lpstr>Calibri</vt:lpstr>
      <vt:lpstr>Calibri Light</vt:lpstr>
      <vt:lpstr>Century Gothic</vt:lpstr>
      <vt:lpstr>Wingdings 2</vt:lpstr>
      <vt:lpstr>Wingdings 3</vt:lpstr>
      <vt:lpstr>HDOfficeLightV0</vt:lpstr>
      <vt:lpstr>Duman</vt:lpstr>
      <vt:lpstr>PowerPoint Sunusu</vt:lpstr>
      <vt:lpstr>PowerPoint Sunusu</vt:lpstr>
      <vt:lpstr>AMACIMIZ</vt:lpstr>
      <vt:lpstr>PowerPoint Sunusu</vt:lpstr>
      <vt:lpstr>PowerPoint Sunusu</vt:lpstr>
      <vt:lpstr>PowerPoint Sunusu</vt:lpstr>
      <vt:lpstr>İlçemizde öncelikle;</vt:lpstr>
      <vt:lpstr>PowerPoint Sunusu</vt:lpstr>
      <vt:lpstr>Kurumunuzdaki EBA Ders öğretmen  kayıt oranlarını tamamlamak için;</vt:lpstr>
      <vt:lpstr>PowerPoint Sunusu</vt:lpstr>
      <vt:lpstr>(Kurum Müdürü) EBA Ders öğretmen grubunu güncelleyerek, kurum içindeki duyuruları, etkinlikleri EBA Ders üzerinden paylaşmak için; </vt:lpstr>
      <vt:lpstr>PowerPoint Sunusu</vt:lpstr>
      <vt:lpstr>PowerPoint Sunusu</vt:lpstr>
      <vt:lpstr>PowerPoint Sunusu</vt:lpstr>
      <vt:lpstr>PowerPoint Sunusu</vt:lpstr>
      <vt:lpstr>PowerPoint Sunusu</vt:lpstr>
      <vt:lpstr>PowerPoint Sunusu</vt:lpstr>
      <vt:lpstr>PowerPoint Sunusu</vt:lpstr>
      <vt:lpstr>PowerPoint Sunusu</vt:lpstr>
      <vt:lpstr>Kurumunuzdaki öğretmenlerin  yapmış oldukları yazılıların cevap anahtarlarını sınavların bitiminden sonra EBA Ders üzerinden paylaşmalarını sağlamak için;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EBA Ders öğrenci kayıt oranlarını tamamlamak için;</vt:lpstr>
      <vt:lpstr>PowerPoint Sunusu</vt:lpstr>
      <vt:lpstr>PowerPoint Sunusu</vt:lpstr>
      <vt:lpstr>HEDEFİMİZ</vt:lpstr>
      <vt:lpstr>destek@eba.gov.tr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yasemin</dc:creator>
  <cp:lastModifiedBy>ibrahim demir</cp:lastModifiedBy>
  <cp:revision>144</cp:revision>
  <dcterms:created xsi:type="dcterms:W3CDTF">2018-01-25T09:32:31Z</dcterms:created>
  <dcterms:modified xsi:type="dcterms:W3CDTF">2018-10-30T10:32:39Z</dcterms:modified>
</cp:coreProperties>
</file>